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904" r:id="rId6"/>
    <p:sldId id="905" r:id="rId7"/>
    <p:sldId id="901" r:id="rId8"/>
    <p:sldId id="909" r:id="rId9"/>
    <p:sldId id="911" r:id="rId10"/>
    <p:sldId id="906" r:id="rId11"/>
    <p:sldId id="908" r:id="rId12"/>
    <p:sldId id="682" r:id="rId13"/>
    <p:sldId id="683" r:id="rId14"/>
    <p:sldId id="913" r:id="rId15"/>
    <p:sldId id="910" r:id="rId16"/>
    <p:sldId id="261" r:id="rId17"/>
    <p:sldId id="260" r:id="rId18"/>
    <p:sldId id="26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AFE99F-1B7B-4920-81E0-9BFB68307E85}">
          <p14:sldIdLst>
            <p14:sldId id="256"/>
            <p14:sldId id="904"/>
            <p14:sldId id="905"/>
            <p14:sldId id="901"/>
            <p14:sldId id="909"/>
            <p14:sldId id="911"/>
            <p14:sldId id="906"/>
            <p14:sldId id="908"/>
            <p14:sldId id="682"/>
            <p14:sldId id="683"/>
            <p14:sldId id="913"/>
            <p14:sldId id="910"/>
          </p14:sldIdLst>
        </p14:section>
        <p14:section name="Untitled Section" id="{B13B01AF-AD4A-43E0-BF2B-A25503D30CC6}">
          <p14:sldIdLst>
            <p14:sldId id="261"/>
            <p14:sldId id="26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A758"/>
    <a:srgbClr val="3EC11D"/>
    <a:srgbClr val="F3F2F1"/>
    <a:srgbClr val="C0CF3A"/>
    <a:srgbClr val="006D87"/>
    <a:srgbClr val="C2E49C"/>
    <a:srgbClr val="0070C0"/>
    <a:srgbClr val="EEC41D"/>
    <a:srgbClr val="40404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8415" autoAdjust="0"/>
  </p:normalViewPr>
  <p:slideViewPr>
    <p:cSldViewPr snapToGrid="0" showGuides="1">
      <p:cViewPr>
        <p:scale>
          <a:sx n="75" d="100"/>
          <a:sy n="75" d="100"/>
        </p:scale>
        <p:origin x="1896" y="9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1476"/>
    </p:cViewPr>
  </p:sorterViewPr>
  <p:notesViewPr>
    <p:cSldViewPr snapToGrid="0" showGuides="1">
      <p:cViewPr varScale="1">
        <p:scale>
          <a:sx n="53" d="100"/>
          <a:sy n="53" d="100"/>
        </p:scale>
        <p:origin x="28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CC329C-0FA7-4BBD-86C3-E617E9AF1B1D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</dgm:pt>
    <dgm:pt modelId="{CFF26A36-6E84-4F08-94D3-C7E83F0D635E}">
      <dgm:prSet phldrT="[Text]" custT="1"/>
      <dgm:spPr>
        <a:xfrm>
          <a:off x="1754949" y="39377"/>
          <a:ext cx="1890141" cy="1890141"/>
        </a:xfrm>
        <a:prstGeom prst="ellipse">
          <a:avLst/>
        </a:prstGeom>
        <a:ln>
          <a:solidFill>
            <a:schemeClr val="tx1"/>
          </a:solidFill>
        </a:ln>
      </dgm:spPr>
      <dgm:t>
        <a:bodyPr/>
        <a:lstStyle/>
        <a:p>
          <a:pPr>
            <a:buNone/>
          </a:pPr>
          <a:r>
            <a:rPr lang="es-ES" sz="1600" i="0" dirty="0">
              <a:latin typeface="Calibri" panose="020F0502020204030204"/>
              <a:ea typeface="+mn-ea"/>
              <a:cs typeface="+mn-cs"/>
            </a:rPr>
            <a:t>Safe consumption envelope</a:t>
          </a:r>
        </a:p>
      </dgm:t>
    </dgm:pt>
    <dgm:pt modelId="{11A87E7A-72C8-4216-9981-47588200BAD4}" type="parTrans" cxnId="{1A3220F2-CE8C-4755-90C6-2CC1D9B7359B}">
      <dgm:prSet/>
      <dgm:spPr/>
      <dgm:t>
        <a:bodyPr/>
        <a:lstStyle/>
        <a:p>
          <a:endParaRPr lang="es-ES"/>
        </a:p>
      </dgm:t>
    </dgm:pt>
    <dgm:pt modelId="{D9DE8FC9-C37C-4DA3-87E7-770B3E6F7FBC}" type="sibTrans" cxnId="{1A3220F2-CE8C-4755-90C6-2CC1D9B7359B}">
      <dgm:prSet/>
      <dgm:spPr/>
      <dgm:t>
        <a:bodyPr/>
        <a:lstStyle/>
        <a:p>
          <a:endParaRPr lang="es-ES"/>
        </a:p>
      </dgm:t>
    </dgm:pt>
    <dgm:pt modelId="{2F5B0A7A-D7DA-4C50-AC77-659D189A6E54}">
      <dgm:prSet phldrT="[Text]" custT="1"/>
      <dgm:spPr>
        <a:xfrm>
          <a:off x="2436975" y="1220716"/>
          <a:ext cx="1890141" cy="1890141"/>
        </a:xfrm>
        <a:prstGeom prst="ellipse">
          <a:avLst/>
        </a:prstGeom>
        <a:ln>
          <a:solidFill>
            <a:schemeClr val="tx1"/>
          </a:solidFill>
        </a:ln>
      </dgm:spPr>
      <dgm:t>
        <a:bodyPr/>
        <a:lstStyle/>
        <a:p>
          <a:pPr>
            <a:buNone/>
          </a:pPr>
          <a:r>
            <a:rPr lang="es-ES" sz="1600" i="0" dirty="0">
              <a:latin typeface="Calibri" panose="020F0502020204030204"/>
              <a:ea typeface="+mn-ea"/>
              <a:cs typeface="+mn-cs"/>
            </a:rPr>
            <a:t>Strain envelope</a:t>
          </a:r>
        </a:p>
      </dgm:t>
    </dgm:pt>
    <dgm:pt modelId="{657A3BE1-C7D0-4ADC-8D4E-727BDAE43441}" type="parTrans" cxnId="{3E9A1BEA-3ABD-4016-B347-90C63C3FD77F}">
      <dgm:prSet/>
      <dgm:spPr/>
      <dgm:t>
        <a:bodyPr/>
        <a:lstStyle/>
        <a:p>
          <a:endParaRPr lang="es-ES"/>
        </a:p>
      </dgm:t>
    </dgm:pt>
    <dgm:pt modelId="{9F32839B-077F-4048-A328-C793069210C6}" type="sibTrans" cxnId="{3E9A1BEA-3ABD-4016-B347-90C63C3FD77F}">
      <dgm:prSet/>
      <dgm:spPr/>
      <dgm:t>
        <a:bodyPr/>
        <a:lstStyle/>
        <a:p>
          <a:endParaRPr lang="es-ES"/>
        </a:p>
      </dgm:t>
    </dgm:pt>
    <dgm:pt modelId="{DC4B72E6-F32E-4CD5-88E1-FAE8BAA38D2F}">
      <dgm:prSet phldrT="[Text]" custT="1"/>
      <dgm:spPr>
        <a:xfrm>
          <a:off x="1072923" y="1220716"/>
          <a:ext cx="1890141" cy="1890141"/>
        </a:xfrm>
        <a:prstGeom prst="ellipse">
          <a:avLst/>
        </a:prstGeom>
        <a:ln>
          <a:solidFill>
            <a:schemeClr val="tx1"/>
          </a:solidFill>
        </a:ln>
      </dgm:spPr>
      <dgm:t>
        <a:bodyPr/>
        <a:lstStyle/>
        <a:p>
          <a:pPr>
            <a:buNone/>
          </a:pPr>
          <a:r>
            <a:rPr lang="es-ES" sz="1600" i="0" dirty="0">
              <a:latin typeface="Calibri" panose="020F0502020204030204"/>
              <a:ea typeface="+mn-ea"/>
              <a:cs typeface="+mn-cs"/>
            </a:rPr>
            <a:t>Industrial envelope</a:t>
          </a:r>
        </a:p>
      </dgm:t>
    </dgm:pt>
    <dgm:pt modelId="{6F8CEBA0-C7F7-4F52-B240-3A797E684357}" type="parTrans" cxnId="{FFB11952-7102-4F01-8243-C56CEEECC603}">
      <dgm:prSet/>
      <dgm:spPr/>
      <dgm:t>
        <a:bodyPr/>
        <a:lstStyle/>
        <a:p>
          <a:endParaRPr lang="es-ES"/>
        </a:p>
      </dgm:t>
    </dgm:pt>
    <dgm:pt modelId="{185116F2-A13C-4283-91E1-9CF7737C24A2}" type="sibTrans" cxnId="{FFB11952-7102-4F01-8243-C56CEEECC603}">
      <dgm:prSet/>
      <dgm:spPr/>
      <dgm:t>
        <a:bodyPr/>
        <a:lstStyle/>
        <a:p>
          <a:endParaRPr lang="es-ES"/>
        </a:p>
      </dgm:t>
    </dgm:pt>
    <dgm:pt modelId="{81FA34DA-5CA7-4F65-B241-426F1CD6D4BF}" type="pres">
      <dgm:prSet presAssocID="{BFCC329C-0FA7-4BBD-86C3-E617E9AF1B1D}" presName="compositeShape" presStyleCnt="0">
        <dgm:presLayoutVars>
          <dgm:chMax val="7"/>
          <dgm:dir/>
          <dgm:resizeHandles val="exact"/>
        </dgm:presLayoutVars>
      </dgm:prSet>
      <dgm:spPr/>
    </dgm:pt>
    <dgm:pt modelId="{6D305E5D-AB48-416F-B104-473EDB9E5FC5}" type="pres">
      <dgm:prSet presAssocID="{CFF26A36-6E84-4F08-94D3-C7E83F0D635E}" presName="circ1" presStyleLbl="vennNode1" presStyleIdx="0" presStyleCnt="3" custLinFactNeighborY="916"/>
      <dgm:spPr/>
    </dgm:pt>
    <dgm:pt modelId="{44B2D36F-F6DF-4F82-9267-5BCE7F089000}" type="pres">
      <dgm:prSet presAssocID="{CFF26A36-6E84-4F08-94D3-C7E83F0D635E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924A9C0-2787-48B2-B67C-487E5B729F5C}" type="pres">
      <dgm:prSet presAssocID="{2F5B0A7A-D7DA-4C50-AC77-659D189A6E54}" presName="circ2" presStyleLbl="vennNode1" presStyleIdx="1" presStyleCnt="3"/>
      <dgm:spPr/>
    </dgm:pt>
    <dgm:pt modelId="{CA037252-9483-4005-A9AD-A79B8488BB50}" type="pres">
      <dgm:prSet presAssocID="{2F5B0A7A-D7DA-4C50-AC77-659D189A6E5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9A9B84-C7D0-4512-A1A0-7E57F33A2A1D}" type="pres">
      <dgm:prSet presAssocID="{DC4B72E6-F32E-4CD5-88E1-FAE8BAA38D2F}" presName="circ3" presStyleLbl="vennNode1" presStyleIdx="2" presStyleCnt="3"/>
      <dgm:spPr/>
    </dgm:pt>
    <dgm:pt modelId="{391AD2FE-3769-4944-859E-2455BA219F4B}" type="pres">
      <dgm:prSet presAssocID="{DC4B72E6-F32E-4CD5-88E1-FAE8BAA38D2F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13C27214-DC9D-4E75-B02E-3BD57E9BE64F}" type="presOf" srcId="{CFF26A36-6E84-4F08-94D3-C7E83F0D635E}" destId="{6D305E5D-AB48-416F-B104-473EDB9E5FC5}" srcOrd="0" destOrd="0" presId="urn:microsoft.com/office/officeart/2005/8/layout/venn1"/>
    <dgm:cxn modelId="{887B2C15-4B94-41CF-8AD7-2E25519F34FE}" type="presOf" srcId="{BFCC329C-0FA7-4BBD-86C3-E617E9AF1B1D}" destId="{81FA34DA-5CA7-4F65-B241-426F1CD6D4BF}" srcOrd="0" destOrd="0" presId="urn:microsoft.com/office/officeart/2005/8/layout/venn1"/>
    <dgm:cxn modelId="{055AB738-1F4C-4821-8C54-B91A11F398B3}" type="presOf" srcId="{CFF26A36-6E84-4F08-94D3-C7E83F0D635E}" destId="{44B2D36F-F6DF-4F82-9267-5BCE7F089000}" srcOrd="1" destOrd="0" presId="urn:microsoft.com/office/officeart/2005/8/layout/venn1"/>
    <dgm:cxn modelId="{FFB11952-7102-4F01-8243-C56CEEECC603}" srcId="{BFCC329C-0FA7-4BBD-86C3-E617E9AF1B1D}" destId="{DC4B72E6-F32E-4CD5-88E1-FAE8BAA38D2F}" srcOrd="2" destOrd="0" parTransId="{6F8CEBA0-C7F7-4F52-B240-3A797E684357}" sibTransId="{185116F2-A13C-4283-91E1-9CF7737C24A2}"/>
    <dgm:cxn modelId="{18086154-7E17-4887-95DA-CF7041D41575}" type="presOf" srcId="{2F5B0A7A-D7DA-4C50-AC77-659D189A6E54}" destId="{CA037252-9483-4005-A9AD-A79B8488BB50}" srcOrd="1" destOrd="0" presId="urn:microsoft.com/office/officeart/2005/8/layout/venn1"/>
    <dgm:cxn modelId="{9D769555-3792-476A-93AB-FBE89C805602}" type="presOf" srcId="{DC4B72E6-F32E-4CD5-88E1-FAE8BAA38D2F}" destId="{E79A9B84-C7D0-4512-A1A0-7E57F33A2A1D}" srcOrd="0" destOrd="0" presId="urn:microsoft.com/office/officeart/2005/8/layout/venn1"/>
    <dgm:cxn modelId="{6DB0DCC0-DCFC-471D-9D43-C8BD5278EA3D}" type="presOf" srcId="{2F5B0A7A-D7DA-4C50-AC77-659D189A6E54}" destId="{1924A9C0-2787-48B2-B67C-487E5B729F5C}" srcOrd="0" destOrd="0" presId="urn:microsoft.com/office/officeart/2005/8/layout/venn1"/>
    <dgm:cxn modelId="{888B79C6-84EA-4B2D-B677-98366652E183}" type="presOf" srcId="{DC4B72E6-F32E-4CD5-88E1-FAE8BAA38D2F}" destId="{391AD2FE-3769-4944-859E-2455BA219F4B}" srcOrd="1" destOrd="0" presId="urn:microsoft.com/office/officeart/2005/8/layout/venn1"/>
    <dgm:cxn modelId="{3E9A1BEA-3ABD-4016-B347-90C63C3FD77F}" srcId="{BFCC329C-0FA7-4BBD-86C3-E617E9AF1B1D}" destId="{2F5B0A7A-D7DA-4C50-AC77-659D189A6E54}" srcOrd="1" destOrd="0" parTransId="{657A3BE1-C7D0-4ADC-8D4E-727BDAE43441}" sibTransId="{9F32839B-077F-4048-A328-C793069210C6}"/>
    <dgm:cxn modelId="{1A3220F2-CE8C-4755-90C6-2CC1D9B7359B}" srcId="{BFCC329C-0FA7-4BBD-86C3-E617E9AF1B1D}" destId="{CFF26A36-6E84-4F08-94D3-C7E83F0D635E}" srcOrd="0" destOrd="0" parTransId="{11A87E7A-72C8-4216-9981-47588200BAD4}" sibTransId="{D9DE8FC9-C37C-4DA3-87E7-770B3E6F7FBC}"/>
    <dgm:cxn modelId="{0AAB0217-663E-407D-AD91-6DF508D65AB0}" type="presParOf" srcId="{81FA34DA-5CA7-4F65-B241-426F1CD6D4BF}" destId="{6D305E5D-AB48-416F-B104-473EDB9E5FC5}" srcOrd="0" destOrd="0" presId="urn:microsoft.com/office/officeart/2005/8/layout/venn1"/>
    <dgm:cxn modelId="{A43F3D50-93AD-4A5B-9987-0D834B1647ED}" type="presParOf" srcId="{81FA34DA-5CA7-4F65-B241-426F1CD6D4BF}" destId="{44B2D36F-F6DF-4F82-9267-5BCE7F089000}" srcOrd="1" destOrd="0" presId="urn:microsoft.com/office/officeart/2005/8/layout/venn1"/>
    <dgm:cxn modelId="{5DCCF28F-58FE-41AF-A86F-B62B2C6BB779}" type="presParOf" srcId="{81FA34DA-5CA7-4F65-B241-426F1CD6D4BF}" destId="{1924A9C0-2787-48B2-B67C-487E5B729F5C}" srcOrd="2" destOrd="0" presId="urn:microsoft.com/office/officeart/2005/8/layout/venn1"/>
    <dgm:cxn modelId="{933BF9FB-B27F-469F-9128-E5F9F919B264}" type="presParOf" srcId="{81FA34DA-5CA7-4F65-B241-426F1CD6D4BF}" destId="{CA037252-9483-4005-A9AD-A79B8488BB50}" srcOrd="3" destOrd="0" presId="urn:microsoft.com/office/officeart/2005/8/layout/venn1"/>
    <dgm:cxn modelId="{7A47ED8C-2A6E-4BFB-B712-6E4730F12767}" type="presParOf" srcId="{81FA34DA-5CA7-4F65-B241-426F1CD6D4BF}" destId="{E79A9B84-C7D0-4512-A1A0-7E57F33A2A1D}" srcOrd="4" destOrd="0" presId="urn:microsoft.com/office/officeart/2005/8/layout/venn1"/>
    <dgm:cxn modelId="{67A46B02-B34A-460E-B81D-7B8456E74B7A}" type="presParOf" srcId="{81FA34DA-5CA7-4F65-B241-426F1CD6D4BF}" destId="{391AD2FE-3769-4944-859E-2455BA219F4B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753026-460A-4D60-BBF7-CEA51A6E6F41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D1B58D33-195C-4019-B86E-BA9D5F35EA54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sz="1200" dirty="0"/>
            <a:t>Exploratory Data Analysis (EDA)</a:t>
          </a:r>
          <a:endParaRPr lang="es-ES" sz="1200" dirty="0"/>
        </a:p>
      </dgm:t>
    </dgm:pt>
    <dgm:pt modelId="{40CE0816-713A-4D43-BA37-ECFA4E2A571A}" type="parTrans" cxnId="{D0A4DB66-8887-43A5-8B90-466F96B112EA}">
      <dgm:prSet/>
      <dgm:spPr/>
      <dgm:t>
        <a:bodyPr/>
        <a:lstStyle/>
        <a:p>
          <a:endParaRPr lang="es-ES" sz="1200"/>
        </a:p>
      </dgm:t>
    </dgm:pt>
    <dgm:pt modelId="{1C2ABCDD-B974-40F2-9ACC-09274473D92A}" type="sibTrans" cxnId="{D0A4DB66-8887-43A5-8B90-466F96B112EA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s-ES" sz="1050"/>
        </a:p>
      </dgm:t>
    </dgm:pt>
    <dgm:pt modelId="{1C39DD4B-DC5F-497F-9102-DE82787A0DE0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2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Selection of the adequate method</a:t>
          </a:r>
          <a:endParaRPr lang="es-ES" sz="12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gm:t>
    </dgm:pt>
    <dgm:pt modelId="{F514AA8B-89FA-4495-9BA5-333499F475AA}" type="parTrans" cxnId="{AD2E0389-553F-4F17-81CC-271F89DFC7DB}">
      <dgm:prSet/>
      <dgm:spPr/>
      <dgm:t>
        <a:bodyPr/>
        <a:lstStyle/>
        <a:p>
          <a:endParaRPr lang="es-ES" sz="1200"/>
        </a:p>
      </dgm:t>
    </dgm:pt>
    <dgm:pt modelId="{65975CD3-768C-4C0F-8B1C-2AEF0D990EB2}" type="sibTrans" cxnId="{AD2E0389-553F-4F17-81CC-271F89DFC7DB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s-ES" sz="1050"/>
        </a:p>
      </dgm:t>
    </dgm:pt>
    <dgm:pt modelId="{4E0B0823-F70E-4FA2-AF65-F513D87B2E52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s-ES" sz="1200" dirty="0"/>
            <a:t>Construction of the first classifiers</a:t>
          </a:r>
        </a:p>
      </dgm:t>
    </dgm:pt>
    <dgm:pt modelId="{7ABBAC62-4DFC-4B2E-816B-60C38DEE4105}" type="parTrans" cxnId="{569A4D57-DF10-419E-9EDF-CC1AFB1E01A6}">
      <dgm:prSet/>
      <dgm:spPr/>
      <dgm:t>
        <a:bodyPr/>
        <a:lstStyle/>
        <a:p>
          <a:endParaRPr lang="es-ES" sz="1200"/>
        </a:p>
      </dgm:t>
    </dgm:pt>
    <dgm:pt modelId="{29E55160-F16F-4791-8DE0-BAA71C0C4906}" type="sibTrans" cxnId="{569A4D57-DF10-419E-9EDF-CC1AFB1E01A6}">
      <dgm:prSet/>
      <dgm:spPr/>
      <dgm:t>
        <a:bodyPr/>
        <a:lstStyle/>
        <a:p>
          <a:endParaRPr lang="es-ES" sz="1200"/>
        </a:p>
      </dgm:t>
    </dgm:pt>
    <dgm:pt modelId="{0E92C88A-4060-4655-9434-60392AE2639F}" type="pres">
      <dgm:prSet presAssocID="{17753026-460A-4D60-BBF7-CEA51A6E6F41}" presName="Name0" presStyleCnt="0">
        <dgm:presLayoutVars>
          <dgm:dir/>
          <dgm:resizeHandles val="exact"/>
        </dgm:presLayoutVars>
      </dgm:prSet>
      <dgm:spPr/>
    </dgm:pt>
    <dgm:pt modelId="{18202C82-F2E3-4DEE-8CED-770A9BA2BBB1}" type="pres">
      <dgm:prSet presAssocID="{D1B58D33-195C-4019-B86E-BA9D5F35EA54}" presName="node" presStyleLbl="node1" presStyleIdx="0" presStyleCnt="3">
        <dgm:presLayoutVars>
          <dgm:bulletEnabled val="1"/>
        </dgm:presLayoutVars>
      </dgm:prSet>
      <dgm:spPr/>
    </dgm:pt>
    <dgm:pt modelId="{123A88EA-1449-4BF2-A394-4D805087B4B2}" type="pres">
      <dgm:prSet presAssocID="{1C2ABCDD-B974-40F2-9ACC-09274473D92A}" presName="sibTrans" presStyleLbl="sibTrans2D1" presStyleIdx="0" presStyleCnt="2"/>
      <dgm:spPr/>
    </dgm:pt>
    <dgm:pt modelId="{85DB62A3-2B31-4DDC-B68A-1FE4998B0AA5}" type="pres">
      <dgm:prSet presAssocID="{1C2ABCDD-B974-40F2-9ACC-09274473D92A}" presName="connectorText" presStyleLbl="sibTrans2D1" presStyleIdx="0" presStyleCnt="2"/>
      <dgm:spPr/>
    </dgm:pt>
    <dgm:pt modelId="{4892D180-40EE-46CB-AE04-4373644F320E}" type="pres">
      <dgm:prSet presAssocID="{1C39DD4B-DC5F-497F-9102-DE82787A0DE0}" presName="node" presStyleLbl="node1" presStyleIdx="1" presStyleCnt="3">
        <dgm:presLayoutVars>
          <dgm:bulletEnabled val="1"/>
        </dgm:presLayoutVars>
      </dgm:prSet>
      <dgm:spPr/>
    </dgm:pt>
    <dgm:pt modelId="{F2020C68-C9DD-4251-B495-2674C9029C5E}" type="pres">
      <dgm:prSet presAssocID="{65975CD3-768C-4C0F-8B1C-2AEF0D990EB2}" presName="sibTrans" presStyleLbl="sibTrans2D1" presStyleIdx="1" presStyleCnt="2"/>
      <dgm:spPr/>
    </dgm:pt>
    <dgm:pt modelId="{AA7237C6-6419-4540-9089-F64439EA9E44}" type="pres">
      <dgm:prSet presAssocID="{65975CD3-768C-4C0F-8B1C-2AEF0D990EB2}" presName="connectorText" presStyleLbl="sibTrans2D1" presStyleIdx="1" presStyleCnt="2"/>
      <dgm:spPr/>
    </dgm:pt>
    <dgm:pt modelId="{1A3207D3-C499-41B0-B47E-1CF7518886BE}" type="pres">
      <dgm:prSet presAssocID="{4E0B0823-F70E-4FA2-AF65-F513D87B2E52}" presName="node" presStyleLbl="node1" presStyleIdx="2" presStyleCnt="3">
        <dgm:presLayoutVars>
          <dgm:bulletEnabled val="1"/>
        </dgm:presLayoutVars>
      </dgm:prSet>
      <dgm:spPr/>
    </dgm:pt>
  </dgm:ptLst>
  <dgm:cxnLst>
    <dgm:cxn modelId="{C634910E-BBD3-4A85-84BA-528C31784CED}" type="presOf" srcId="{17753026-460A-4D60-BBF7-CEA51A6E6F41}" destId="{0E92C88A-4060-4655-9434-60392AE2639F}" srcOrd="0" destOrd="0" presId="urn:microsoft.com/office/officeart/2005/8/layout/process1"/>
    <dgm:cxn modelId="{266D8D3E-7DD1-4EB7-8FCD-B9E7EF9C95E8}" type="presOf" srcId="{65975CD3-768C-4C0F-8B1C-2AEF0D990EB2}" destId="{AA7237C6-6419-4540-9089-F64439EA9E44}" srcOrd="1" destOrd="0" presId="urn:microsoft.com/office/officeart/2005/8/layout/process1"/>
    <dgm:cxn modelId="{8E9A905D-5C47-4293-A829-5CB1E25BE173}" type="presOf" srcId="{D1B58D33-195C-4019-B86E-BA9D5F35EA54}" destId="{18202C82-F2E3-4DEE-8CED-770A9BA2BBB1}" srcOrd="0" destOrd="0" presId="urn:microsoft.com/office/officeart/2005/8/layout/process1"/>
    <dgm:cxn modelId="{D0A4DB66-8887-43A5-8B90-466F96B112EA}" srcId="{17753026-460A-4D60-BBF7-CEA51A6E6F41}" destId="{D1B58D33-195C-4019-B86E-BA9D5F35EA54}" srcOrd="0" destOrd="0" parTransId="{40CE0816-713A-4D43-BA37-ECFA4E2A571A}" sibTransId="{1C2ABCDD-B974-40F2-9ACC-09274473D92A}"/>
    <dgm:cxn modelId="{B3D7C070-4CAF-491C-AE1D-B160E1EC1DD0}" type="presOf" srcId="{4E0B0823-F70E-4FA2-AF65-F513D87B2E52}" destId="{1A3207D3-C499-41B0-B47E-1CF7518886BE}" srcOrd="0" destOrd="0" presId="urn:microsoft.com/office/officeart/2005/8/layout/process1"/>
    <dgm:cxn modelId="{569A4D57-DF10-419E-9EDF-CC1AFB1E01A6}" srcId="{17753026-460A-4D60-BBF7-CEA51A6E6F41}" destId="{4E0B0823-F70E-4FA2-AF65-F513D87B2E52}" srcOrd="2" destOrd="0" parTransId="{7ABBAC62-4DFC-4B2E-816B-60C38DEE4105}" sibTransId="{29E55160-F16F-4791-8DE0-BAA71C0C4906}"/>
    <dgm:cxn modelId="{AD2E0389-553F-4F17-81CC-271F89DFC7DB}" srcId="{17753026-460A-4D60-BBF7-CEA51A6E6F41}" destId="{1C39DD4B-DC5F-497F-9102-DE82787A0DE0}" srcOrd="1" destOrd="0" parTransId="{F514AA8B-89FA-4495-9BA5-333499F475AA}" sibTransId="{65975CD3-768C-4C0F-8B1C-2AEF0D990EB2}"/>
    <dgm:cxn modelId="{E0D88B8E-4E9E-44B9-822B-D90D0995BCB9}" type="presOf" srcId="{1C2ABCDD-B974-40F2-9ACC-09274473D92A}" destId="{85DB62A3-2B31-4DDC-B68A-1FE4998B0AA5}" srcOrd="1" destOrd="0" presId="urn:microsoft.com/office/officeart/2005/8/layout/process1"/>
    <dgm:cxn modelId="{0A32E4C0-53BE-45CD-AEC2-A78E239FE123}" type="presOf" srcId="{1C2ABCDD-B974-40F2-9ACC-09274473D92A}" destId="{123A88EA-1449-4BF2-A394-4D805087B4B2}" srcOrd="0" destOrd="0" presId="urn:microsoft.com/office/officeart/2005/8/layout/process1"/>
    <dgm:cxn modelId="{E98B06DE-27CD-48F2-A381-D253E8042D36}" type="presOf" srcId="{1C39DD4B-DC5F-497F-9102-DE82787A0DE0}" destId="{4892D180-40EE-46CB-AE04-4373644F320E}" srcOrd="0" destOrd="0" presId="urn:microsoft.com/office/officeart/2005/8/layout/process1"/>
    <dgm:cxn modelId="{599FE4FA-B8B9-48A7-99D1-7E01E7DF318C}" type="presOf" srcId="{65975CD3-768C-4C0F-8B1C-2AEF0D990EB2}" destId="{F2020C68-C9DD-4251-B495-2674C9029C5E}" srcOrd="0" destOrd="0" presId="urn:microsoft.com/office/officeart/2005/8/layout/process1"/>
    <dgm:cxn modelId="{9C40CE8A-3A83-45A6-8297-74C460D0EBE1}" type="presParOf" srcId="{0E92C88A-4060-4655-9434-60392AE2639F}" destId="{18202C82-F2E3-4DEE-8CED-770A9BA2BBB1}" srcOrd="0" destOrd="0" presId="urn:microsoft.com/office/officeart/2005/8/layout/process1"/>
    <dgm:cxn modelId="{E6C52DD8-0082-496B-9020-AF5665FE7C0A}" type="presParOf" srcId="{0E92C88A-4060-4655-9434-60392AE2639F}" destId="{123A88EA-1449-4BF2-A394-4D805087B4B2}" srcOrd="1" destOrd="0" presId="urn:microsoft.com/office/officeart/2005/8/layout/process1"/>
    <dgm:cxn modelId="{DD029AEC-E16E-4097-B471-A30F8D58FD7D}" type="presParOf" srcId="{123A88EA-1449-4BF2-A394-4D805087B4B2}" destId="{85DB62A3-2B31-4DDC-B68A-1FE4998B0AA5}" srcOrd="0" destOrd="0" presId="urn:microsoft.com/office/officeart/2005/8/layout/process1"/>
    <dgm:cxn modelId="{F6B55DAB-EB5D-4233-8C9B-B07F8FEB037E}" type="presParOf" srcId="{0E92C88A-4060-4655-9434-60392AE2639F}" destId="{4892D180-40EE-46CB-AE04-4373644F320E}" srcOrd="2" destOrd="0" presId="urn:microsoft.com/office/officeart/2005/8/layout/process1"/>
    <dgm:cxn modelId="{7113B053-2E81-4CB1-AD3D-0931E49596C9}" type="presParOf" srcId="{0E92C88A-4060-4655-9434-60392AE2639F}" destId="{F2020C68-C9DD-4251-B495-2674C9029C5E}" srcOrd="3" destOrd="0" presId="urn:microsoft.com/office/officeart/2005/8/layout/process1"/>
    <dgm:cxn modelId="{1358F993-BD3F-4A44-812D-ECAB8ABD5CA4}" type="presParOf" srcId="{F2020C68-C9DD-4251-B495-2674C9029C5E}" destId="{AA7237C6-6419-4540-9089-F64439EA9E44}" srcOrd="0" destOrd="0" presId="urn:microsoft.com/office/officeart/2005/8/layout/process1"/>
    <dgm:cxn modelId="{0DF474C2-F7BA-4F31-BB23-1D245F0FC56A}" type="presParOf" srcId="{0E92C88A-4060-4655-9434-60392AE2639F}" destId="{1A3207D3-C499-41B0-B47E-1CF7518886B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7753026-460A-4D60-BBF7-CEA51A6E6F41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D1B58D33-195C-4019-B86E-BA9D5F35EA54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sz="1200" dirty="0"/>
            <a:t>Hyperparameter optimization</a:t>
          </a:r>
          <a:endParaRPr lang="es-ES" sz="1200" dirty="0"/>
        </a:p>
      </dgm:t>
    </dgm:pt>
    <dgm:pt modelId="{40CE0816-713A-4D43-BA37-ECFA4E2A571A}" type="parTrans" cxnId="{D0A4DB66-8887-43A5-8B90-466F96B112EA}">
      <dgm:prSet/>
      <dgm:spPr/>
      <dgm:t>
        <a:bodyPr/>
        <a:lstStyle/>
        <a:p>
          <a:endParaRPr lang="es-ES" sz="1200"/>
        </a:p>
      </dgm:t>
    </dgm:pt>
    <dgm:pt modelId="{1C2ABCDD-B974-40F2-9ACC-09274473D92A}" type="sibTrans" cxnId="{D0A4DB66-8887-43A5-8B90-466F96B112EA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s-ES" sz="1050"/>
        </a:p>
      </dgm:t>
    </dgm:pt>
    <dgm:pt modelId="{1C39DD4B-DC5F-497F-9102-DE82787A0DE0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200" kern="1200" dirty="0">
              <a:latin typeface="Gill Sans MT" panose="020B0502020104020203"/>
              <a:ea typeface="+mn-ea"/>
              <a:cs typeface="+mn-cs"/>
            </a:rPr>
            <a:t>Selection of the best classifiers</a:t>
          </a:r>
          <a:endParaRPr lang="es-ES" sz="1200" kern="1200" dirty="0">
            <a:latin typeface="Gill Sans MT" panose="020B0502020104020203"/>
            <a:ea typeface="+mn-ea"/>
            <a:cs typeface="+mn-cs"/>
          </a:endParaRPr>
        </a:p>
      </dgm:t>
    </dgm:pt>
    <dgm:pt modelId="{F514AA8B-89FA-4495-9BA5-333499F475AA}" type="parTrans" cxnId="{AD2E0389-553F-4F17-81CC-271F89DFC7DB}">
      <dgm:prSet/>
      <dgm:spPr/>
      <dgm:t>
        <a:bodyPr/>
        <a:lstStyle/>
        <a:p>
          <a:endParaRPr lang="es-ES" sz="1200"/>
        </a:p>
      </dgm:t>
    </dgm:pt>
    <dgm:pt modelId="{65975CD3-768C-4C0F-8B1C-2AEF0D990EB2}" type="sibTrans" cxnId="{AD2E0389-553F-4F17-81CC-271F89DFC7DB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s-ES" sz="1050"/>
        </a:p>
      </dgm:t>
    </dgm:pt>
    <dgm:pt modelId="{4E0B0823-F70E-4FA2-AF65-F513D87B2E52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s-ES" sz="1200" dirty="0" err="1"/>
            <a:t>Making</a:t>
          </a:r>
          <a:r>
            <a:rPr lang="es-ES" sz="1200" dirty="0"/>
            <a:t> and </a:t>
          </a:r>
          <a:r>
            <a:rPr lang="es-ES" sz="1200" dirty="0" err="1"/>
            <a:t>visualizing</a:t>
          </a:r>
          <a:r>
            <a:rPr lang="es-ES" sz="1200" dirty="0"/>
            <a:t>  predictions</a:t>
          </a:r>
        </a:p>
      </dgm:t>
    </dgm:pt>
    <dgm:pt modelId="{7ABBAC62-4DFC-4B2E-816B-60C38DEE4105}" type="parTrans" cxnId="{569A4D57-DF10-419E-9EDF-CC1AFB1E01A6}">
      <dgm:prSet/>
      <dgm:spPr/>
      <dgm:t>
        <a:bodyPr/>
        <a:lstStyle/>
        <a:p>
          <a:endParaRPr lang="es-ES" sz="1200"/>
        </a:p>
      </dgm:t>
    </dgm:pt>
    <dgm:pt modelId="{29E55160-F16F-4791-8DE0-BAA71C0C4906}" type="sibTrans" cxnId="{569A4D57-DF10-419E-9EDF-CC1AFB1E01A6}">
      <dgm:prSet/>
      <dgm:spPr/>
      <dgm:t>
        <a:bodyPr/>
        <a:lstStyle/>
        <a:p>
          <a:endParaRPr lang="es-ES" sz="1200"/>
        </a:p>
      </dgm:t>
    </dgm:pt>
    <dgm:pt modelId="{0E92C88A-4060-4655-9434-60392AE2639F}" type="pres">
      <dgm:prSet presAssocID="{17753026-460A-4D60-BBF7-CEA51A6E6F41}" presName="Name0" presStyleCnt="0">
        <dgm:presLayoutVars>
          <dgm:dir/>
          <dgm:resizeHandles val="exact"/>
        </dgm:presLayoutVars>
      </dgm:prSet>
      <dgm:spPr/>
    </dgm:pt>
    <dgm:pt modelId="{18202C82-F2E3-4DEE-8CED-770A9BA2BBB1}" type="pres">
      <dgm:prSet presAssocID="{D1B58D33-195C-4019-B86E-BA9D5F35EA54}" presName="node" presStyleLbl="node1" presStyleIdx="0" presStyleCnt="3">
        <dgm:presLayoutVars>
          <dgm:bulletEnabled val="1"/>
        </dgm:presLayoutVars>
      </dgm:prSet>
      <dgm:spPr/>
    </dgm:pt>
    <dgm:pt modelId="{123A88EA-1449-4BF2-A394-4D805087B4B2}" type="pres">
      <dgm:prSet presAssocID="{1C2ABCDD-B974-40F2-9ACC-09274473D92A}" presName="sibTrans" presStyleLbl="sibTrans2D1" presStyleIdx="0" presStyleCnt="2"/>
      <dgm:spPr/>
    </dgm:pt>
    <dgm:pt modelId="{85DB62A3-2B31-4DDC-B68A-1FE4998B0AA5}" type="pres">
      <dgm:prSet presAssocID="{1C2ABCDD-B974-40F2-9ACC-09274473D92A}" presName="connectorText" presStyleLbl="sibTrans2D1" presStyleIdx="0" presStyleCnt="2"/>
      <dgm:spPr/>
    </dgm:pt>
    <dgm:pt modelId="{4892D180-40EE-46CB-AE04-4373644F320E}" type="pres">
      <dgm:prSet presAssocID="{1C39DD4B-DC5F-497F-9102-DE82787A0DE0}" presName="node" presStyleLbl="node1" presStyleIdx="1" presStyleCnt="3">
        <dgm:presLayoutVars>
          <dgm:bulletEnabled val="1"/>
        </dgm:presLayoutVars>
      </dgm:prSet>
      <dgm:spPr/>
    </dgm:pt>
    <dgm:pt modelId="{F2020C68-C9DD-4251-B495-2674C9029C5E}" type="pres">
      <dgm:prSet presAssocID="{65975CD3-768C-4C0F-8B1C-2AEF0D990EB2}" presName="sibTrans" presStyleLbl="sibTrans2D1" presStyleIdx="1" presStyleCnt="2"/>
      <dgm:spPr/>
    </dgm:pt>
    <dgm:pt modelId="{AA7237C6-6419-4540-9089-F64439EA9E44}" type="pres">
      <dgm:prSet presAssocID="{65975CD3-768C-4C0F-8B1C-2AEF0D990EB2}" presName="connectorText" presStyleLbl="sibTrans2D1" presStyleIdx="1" presStyleCnt="2"/>
      <dgm:spPr/>
    </dgm:pt>
    <dgm:pt modelId="{1A3207D3-C499-41B0-B47E-1CF7518886BE}" type="pres">
      <dgm:prSet presAssocID="{4E0B0823-F70E-4FA2-AF65-F513D87B2E52}" presName="node" presStyleLbl="node1" presStyleIdx="2" presStyleCnt="3">
        <dgm:presLayoutVars>
          <dgm:bulletEnabled val="1"/>
        </dgm:presLayoutVars>
      </dgm:prSet>
      <dgm:spPr/>
    </dgm:pt>
  </dgm:ptLst>
  <dgm:cxnLst>
    <dgm:cxn modelId="{C634910E-BBD3-4A85-84BA-528C31784CED}" type="presOf" srcId="{17753026-460A-4D60-BBF7-CEA51A6E6F41}" destId="{0E92C88A-4060-4655-9434-60392AE2639F}" srcOrd="0" destOrd="0" presId="urn:microsoft.com/office/officeart/2005/8/layout/process1"/>
    <dgm:cxn modelId="{266D8D3E-7DD1-4EB7-8FCD-B9E7EF9C95E8}" type="presOf" srcId="{65975CD3-768C-4C0F-8B1C-2AEF0D990EB2}" destId="{AA7237C6-6419-4540-9089-F64439EA9E44}" srcOrd="1" destOrd="0" presId="urn:microsoft.com/office/officeart/2005/8/layout/process1"/>
    <dgm:cxn modelId="{8E9A905D-5C47-4293-A829-5CB1E25BE173}" type="presOf" srcId="{D1B58D33-195C-4019-B86E-BA9D5F35EA54}" destId="{18202C82-F2E3-4DEE-8CED-770A9BA2BBB1}" srcOrd="0" destOrd="0" presId="urn:microsoft.com/office/officeart/2005/8/layout/process1"/>
    <dgm:cxn modelId="{D0A4DB66-8887-43A5-8B90-466F96B112EA}" srcId="{17753026-460A-4D60-BBF7-CEA51A6E6F41}" destId="{D1B58D33-195C-4019-B86E-BA9D5F35EA54}" srcOrd="0" destOrd="0" parTransId="{40CE0816-713A-4D43-BA37-ECFA4E2A571A}" sibTransId="{1C2ABCDD-B974-40F2-9ACC-09274473D92A}"/>
    <dgm:cxn modelId="{B3D7C070-4CAF-491C-AE1D-B160E1EC1DD0}" type="presOf" srcId="{4E0B0823-F70E-4FA2-AF65-F513D87B2E52}" destId="{1A3207D3-C499-41B0-B47E-1CF7518886BE}" srcOrd="0" destOrd="0" presId="urn:microsoft.com/office/officeart/2005/8/layout/process1"/>
    <dgm:cxn modelId="{569A4D57-DF10-419E-9EDF-CC1AFB1E01A6}" srcId="{17753026-460A-4D60-BBF7-CEA51A6E6F41}" destId="{4E0B0823-F70E-4FA2-AF65-F513D87B2E52}" srcOrd="2" destOrd="0" parTransId="{7ABBAC62-4DFC-4B2E-816B-60C38DEE4105}" sibTransId="{29E55160-F16F-4791-8DE0-BAA71C0C4906}"/>
    <dgm:cxn modelId="{AD2E0389-553F-4F17-81CC-271F89DFC7DB}" srcId="{17753026-460A-4D60-BBF7-CEA51A6E6F41}" destId="{1C39DD4B-DC5F-497F-9102-DE82787A0DE0}" srcOrd="1" destOrd="0" parTransId="{F514AA8B-89FA-4495-9BA5-333499F475AA}" sibTransId="{65975CD3-768C-4C0F-8B1C-2AEF0D990EB2}"/>
    <dgm:cxn modelId="{E0D88B8E-4E9E-44B9-822B-D90D0995BCB9}" type="presOf" srcId="{1C2ABCDD-B974-40F2-9ACC-09274473D92A}" destId="{85DB62A3-2B31-4DDC-B68A-1FE4998B0AA5}" srcOrd="1" destOrd="0" presId="urn:microsoft.com/office/officeart/2005/8/layout/process1"/>
    <dgm:cxn modelId="{0A32E4C0-53BE-45CD-AEC2-A78E239FE123}" type="presOf" srcId="{1C2ABCDD-B974-40F2-9ACC-09274473D92A}" destId="{123A88EA-1449-4BF2-A394-4D805087B4B2}" srcOrd="0" destOrd="0" presId="urn:microsoft.com/office/officeart/2005/8/layout/process1"/>
    <dgm:cxn modelId="{E98B06DE-27CD-48F2-A381-D253E8042D36}" type="presOf" srcId="{1C39DD4B-DC5F-497F-9102-DE82787A0DE0}" destId="{4892D180-40EE-46CB-AE04-4373644F320E}" srcOrd="0" destOrd="0" presId="urn:microsoft.com/office/officeart/2005/8/layout/process1"/>
    <dgm:cxn modelId="{599FE4FA-B8B9-48A7-99D1-7E01E7DF318C}" type="presOf" srcId="{65975CD3-768C-4C0F-8B1C-2AEF0D990EB2}" destId="{F2020C68-C9DD-4251-B495-2674C9029C5E}" srcOrd="0" destOrd="0" presId="urn:microsoft.com/office/officeart/2005/8/layout/process1"/>
    <dgm:cxn modelId="{9C40CE8A-3A83-45A6-8297-74C460D0EBE1}" type="presParOf" srcId="{0E92C88A-4060-4655-9434-60392AE2639F}" destId="{18202C82-F2E3-4DEE-8CED-770A9BA2BBB1}" srcOrd="0" destOrd="0" presId="urn:microsoft.com/office/officeart/2005/8/layout/process1"/>
    <dgm:cxn modelId="{E6C52DD8-0082-496B-9020-AF5665FE7C0A}" type="presParOf" srcId="{0E92C88A-4060-4655-9434-60392AE2639F}" destId="{123A88EA-1449-4BF2-A394-4D805087B4B2}" srcOrd="1" destOrd="0" presId="urn:microsoft.com/office/officeart/2005/8/layout/process1"/>
    <dgm:cxn modelId="{DD029AEC-E16E-4097-B471-A30F8D58FD7D}" type="presParOf" srcId="{123A88EA-1449-4BF2-A394-4D805087B4B2}" destId="{85DB62A3-2B31-4DDC-B68A-1FE4998B0AA5}" srcOrd="0" destOrd="0" presId="urn:microsoft.com/office/officeart/2005/8/layout/process1"/>
    <dgm:cxn modelId="{F6B55DAB-EB5D-4233-8C9B-B07F8FEB037E}" type="presParOf" srcId="{0E92C88A-4060-4655-9434-60392AE2639F}" destId="{4892D180-40EE-46CB-AE04-4373644F320E}" srcOrd="2" destOrd="0" presId="urn:microsoft.com/office/officeart/2005/8/layout/process1"/>
    <dgm:cxn modelId="{7113B053-2E81-4CB1-AD3D-0931E49596C9}" type="presParOf" srcId="{0E92C88A-4060-4655-9434-60392AE2639F}" destId="{F2020C68-C9DD-4251-B495-2674C9029C5E}" srcOrd="3" destOrd="0" presId="urn:microsoft.com/office/officeart/2005/8/layout/process1"/>
    <dgm:cxn modelId="{1358F993-BD3F-4A44-812D-ECAB8ABD5CA4}" type="presParOf" srcId="{F2020C68-C9DD-4251-B495-2674C9029C5E}" destId="{AA7237C6-6419-4540-9089-F64439EA9E44}" srcOrd="0" destOrd="0" presId="urn:microsoft.com/office/officeart/2005/8/layout/process1"/>
    <dgm:cxn modelId="{0DF474C2-F7BA-4F31-BB23-1D245F0FC56A}" type="presParOf" srcId="{0E92C88A-4060-4655-9434-60392AE2639F}" destId="{1A3207D3-C499-41B0-B47E-1CF7518886B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7753026-460A-4D60-BBF7-CEA51A6E6F41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D1B58D33-195C-4019-B86E-BA9D5F35EA54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pPr algn="ctr"/>
          <a:r>
            <a:rPr lang="en-US" sz="1200" dirty="0"/>
            <a:t>Validations</a:t>
          </a:r>
          <a:endParaRPr lang="es-ES" sz="1200" dirty="0"/>
        </a:p>
      </dgm:t>
    </dgm:pt>
    <dgm:pt modelId="{40CE0816-713A-4D43-BA37-ECFA4E2A571A}" type="parTrans" cxnId="{D0A4DB66-8887-43A5-8B90-466F96B112EA}">
      <dgm:prSet/>
      <dgm:spPr/>
      <dgm:t>
        <a:bodyPr/>
        <a:lstStyle/>
        <a:p>
          <a:endParaRPr lang="es-ES" sz="1200"/>
        </a:p>
      </dgm:t>
    </dgm:pt>
    <dgm:pt modelId="{1C2ABCDD-B974-40F2-9ACC-09274473D92A}" type="sibTrans" cxnId="{D0A4DB66-8887-43A5-8B90-466F96B112EA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s-ES" sz="1050"/>
        </a:p>
      </dgm:t>
    </dgm:pt>
    <dgm:pt modelId="{1C39DD4B-DC5F-497F-9102-DE82787A0DE0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r>
            <a:rPr lang="en-US" sz="1200" kern="1200" dirty="0">
              <a:latin typeface="Gill Sans MT" panose="020B0502020104020203"/>
              <a:ea typeface="+mn-ea"/>
              <a:cs typeface="+mn-cs"/>
            </a:rPr>
            <a:t>Updating the models</a:t>
          </a:r>
          <a:endParaRPr lang="es-ES" sz="1200" kern="1200" dirty="0">
            <a:latin typeface="Gill Sans MT" panose="020B0502020104020203"/>
            <a:ea typeface="+mn-ea"/>
            <a:cs typeface="+mn-cs"/>
          </a:endParaRPr>
        </a:p>
      </dgm:t>
    </dgm:pt>
    <dgm:pt modelId="{F514AA8B-89FA-4495-9BA5-333499F475AA}" type="parTrans" cxnId="{AD2E0389-553F-4F17-81CC-271F89DFC7DB}">
      <dgm:prSet/>
      <dgm:spPr/>
      <dgm:t>
        <a:bodyPr/>
        <a:lstStyle/>
        <a:p>
          <a:endParaRPr lang="es-ES" sz="1200"/>
        </a:p>
      </dgm:t>
    </dgm:pt>
    <dgm:pt modelId="{65975CD3-768C-4C0F-8B1C-2AEF0D990EB2}" type="sibTrans" cxnId="{AD2E0389-553F-4F17-81CC-271F89DFC7DB}">
      <dgm:prSet custT="1"/>
      <dgm:spPr>
        <a:ln>
          <a:solidFill>
            <a:schemeClr val="tx1"/>
          </a:solidFill>
        </a:ln>
      </dgm:spPr>
      <dgm:t>
        <a:bodyPr/>
        <a:lstStyle/>
        <a:p>
          <a:endParaRPr lang="es-ES" sz="1050"/>
        </a:p>
      </dgm:t>
    </dgm:pt>
    <dgm:pt modelId="{4E0B0823-F70E-4FA2-AF65-F513D87B2E52}">
      <dgm:prSet phldrT="[Text]" custT="1"/>
      <dgm:spPr>
        <a:ln>
          <a:solidFill>
            <a:schemeClr val="tx1"/>
          </a:solidFill>
        </a:ln>
      </dgm:spPr>
      <dgm:t>
        <a:bodyPr/>
        <a:lstStyle/>
        <a:p>
          <a:endParaRPr lang="es-ES" sz="1200" dirty="0"/>
        </a:p>
      </dgm:t>
    </dgm:pt>
    <dgm:pt modelId="{29E55160-F16F-4791-8DE0-BAA71C0C4906}" type="sibTrans" cxnId="{569A4D57-DF10-419E-9EDF-CC1AFB1E01A6}">
      <dgm:prSet/>
      <dgm:spPr/>
      <dgm:t>
        <a:bodyPr/>
        <a:lstStyle/>
        <a:p>
          <a:endParaRPr lang="es-ES" sz="1200"/>
        </a:p>
      </dgm:t>
    </dgm:pt>
    <dgm:pt modelId="{7ABBAC62-4DFC-4B2E-816B-60C38DEE4105}" type="parTrans" cxnId="{569A4D57-DF10-419E-9EDF-CC1AFB1E01A6}">
      <dgm:prSet/>
      <dgm:spPr/>
      <dgm:t>
        <a:bodyPr/>
        <a:lstStyle/>
        <a:p>
          <a:endParaRPr lang="es-ES" sz="1200"/>
        </a:p>
      </dgm:t>
    </dgm:pt>
    <dgm:pt modelId="{0E92C88A-4060-4655-9434-60392AE2639F}" type="pres">
      <dgm:prSet presAssocID="{17753026-460A-4D60-BBF7-CEA51A6E6F41}" presName="Name0" presStyleCnt="0">
        <dgm:presLayoutVars>
          <dgm:dir/>
          <dgm:resizeHandles val="exact"/>
        </dgm:presLayoutVars>
      </dgm:prSet>
      <dgm:spPr/>
    </dgm:pt>
    <dgm:pt modelId="{18202C82-F2E3-4DEE-8CED-770A9BA2BBB1}" type="pres">
      <dgm:prSet presAssocID="{D1B58D33-195C-4019-B86E-BA9D5F35EA54}" presName="node" presStyleLbl="node1" presStyleIdx="0" presStyleCnt="3">
        <dgm:presLayoutVars>
          <dgm:bulletEnabled val="1"/>
        </dgm:presLayoutVars>
      </dgm:prSet>
      <dgm:spPr/>
    </dgm:pt>
    <dgm:pt modelId="{123A88EA-1449-4BF2-A394-4D805087B4B2}" type="pres">
      <dgm:prSet presAssocID="{1C2ABCDD-B974-40F2-9ACC-09274473D92A}" presName="sibTrans" presStyleLbl="sibTrans2D1" presStyleIdx="0" presStyleCnt="2"/>
      <dgm:spPr/>
    </dgm:pt>
    <dgm:pt modelId="{85DB62A3-2B31-4DDC-B68A-1FE4998B0AA5}" type="pres">
      <dgm:prSet presAssocID="{1C2ABCDD-B974-40F2-9ACC-09274473D92A}" presName="connectorText" presStyleLbl="sibTrans2D1" presStyleIdx="0" presStyleCnt="2"/>
      <dgm:spPr/>
    </dgm:pt>
    <dgm:pt modelId="{4892D180-40EE-46CB-AE04-4373644F320E}" type="pres">
      <dgm:prSet presAssocID="{1C39DD4B-DC5F-497F-9102-DE82787A0DE0}" presName="node" presStyleLbl="node1" presStyleIdx="1" presStyleCnt="3">
        <dgm:presLayoutVars>
          <dgm:bulletEnabled val="1"/>
        </dgm:presLayoutVars>
      </dgm:prSet>
      <dgm:spPr/>
    </dgm:pt>
    <dgm:pt modelId="{F2020C68-C9DD-4251-B495-2674C9029C5E}" type="pres">
      <dgm:prSet presAssocID="{65975CD3-768C-4C0F-8B1C-2AEF0D990EB2}" presName="sibTrans" presStyleLbl="sibTrans2D1" presStyleIdx="1" presStyleCnt="2"/>
      <dgm:spPr/>
    </dgm:pt>
    <dgm:pt modelId="{AA7237C6-6419-4540-9089-F64439EA9E44}" type="pres">
      <dgm:prSet presAssocID="{65975CD3-768C-4C0F-8B1C-2AEF0D990EB2}" presName="connectorText" presStyleLbl="sibTrans2D1" presStyleIdx="1" presStyleCnt="2"/>
      <dgm:spPr/>
    </dgm:pt>
    <dgm:pt modelId="{1A3207D3-C499-41B0-B47E-1CF7518886BE}" type="pres">
      <dgm:prSet presAssocID="{4E0B0823-F70E-4FA2-AF65-F513D87B2E52}" presName="node" presStyleLbl="node1" presStyleIdx="2" presStyleCnt="3">
        <dgm:presLayoutVars>
          <dgm:bulletEnabled val="1"/>
        </dgm:presLayoutVars>
      </dgm:prSet>
      <dgm:spPr/>
    </dgm:pt>
  </dgm:ptLst>
  <dgm:cxnLst>
    <dgm:cxn modelId="{C634910E-BBD3-4A85-84BA-528C31784CED}" type="presOf" srcId="{17753026-460A-4D60-BBF7-CEA51A6E6F41}" destId="{0E92C88A-4060-4655-9434-60392AE2639F}" srcOrd="0" destOrd="0" presId="urn:microsoft.com/office/officeart/2005/8/layout/process1"/>
    <dgm:cxn modelId="{266D8D3E-7DD1-4EB7-8FCD-B9E7EF9C95E8}" type="presOf" srcId="{65975CD3-768C-4C0F-8B1C-2AEF0D990EB2}" destId="{AA7237C6-6419-4540-9089-F64439EA9E44}" srcOrd="1" destOrd="0" presId="urn:microsoft.com/office/officeart/2005/8/layout/process1"/>
    <dgm:cxn modelId="{8E9A905D-5C47-4293-A829-5CB1E25BE173}" type="presOf" srcId="{D1B58D33-195C-4019-B86E-BA9D5F35EA54}" destId="{18202C82-F2E3-4DEE-8CED-770A9BA2BBB1}" srcOrd="0" destOrd="0" presId="urn:microsoft.com/office/officeart/2005/8/layout/process1"/>
    <dgm:cxn modelId="{D0A4DB66-8887-43A5-8B90-466F96B112EA}" srcId="{17753026-460A-4D60-BBF7-CEA51A6E6F41}" destId="{D1B58D33-195C-4019-B86E-BA9D5F35EA54}" srcOrd="0" destOrd="0" parTransId="{40CE0816-713A-4D43-BA37-ECFA4E2A571A}" sibTransId="{1C2ABCDD-B974-40F2-9ACC-09274473D92A}"/>
    <dgm:cxn modelId="{B3D7C070-4CAF-491C-AE1D-B160E1EC1DD0}" type="presOf" srcId="{4E0B0823-F70E-4FA2-AF65-F513D87B2E52}" destId="{1A3207D3-C499-41B0-B47E-1CF7518886BE}" srcOrd="0" destOrd="0" presId="urn:microsoft.com/office/officeart/2005/8/layout/process1"/>
    <dgm:cxn modelId="{569A4D57-DF10-419E-9EDF-CC1AFB1E01A6}" srcId="{17753026-460A-4D60-BBF7-CEA51A6E6F41}" destId="{4E0B0823-F70E-4FA2-AF65-F513D87B2E52}" srcOrd="2" destOrd="0" parTransId="{7ABBAC62-4DFC-4B2E-816B-60C38DEE4105}" sibTransId="{29E55160-F16F-4791-8DE0-BAA71C0C4906}"/>
    <dgm:cxn modelId="{AD2E0389-553F-4F17-81CC-271F89DFC7DB}" srcId="{17753026-460A-4D60-BBF7-CEA51A6E6F41}" destId="{1C39DD4B-DC5F-497F-9102-DE82787A0DE0}" srcOrd="1" destOrd="0" parTransId="{F514AA8B-89FA-4495-9BA5-333499F475AA}" sibTransId="{65975CD3-768C-4C0F-8B1C-2AEF0D990EB2}"/>
    <dgm:cxn modelId="{E0D88B8E-4E9E-44B9-822B-D90D0995BCB9}" type="presOf" srcId="{1C2ABCDD-B974-40F2-9ACC-09274473D92A}" destId="{85DB62A3-2B31-4DDC-B68A-1FE4998B0AA5}" srcOrd="1" destOrd="0" presId="urn:microsoft.com/office/officeart/2005/8/layout/process1"/>
    <dgm:cxn modelId="{0A32E4C0-53BE-45CD-AEC2-A78E239FE123}" type="presOf" srcId="{1C2ABCDD-B974-40F2-9ACC-09274473D92A}" destId="{123A88EA-1449-4BF2-A394-4D805087B4B2}" srcOrd="0" destOrd="0" presId="urn:microsoft.com/office/officeart/2005/8/layout/process1"/>
    <dgm:cxn modelId="{E98B06DE-27CD-48F2-A381-D253E8042D36}" type="presOf" srcId="{1C39DD4B-DC5F-497F-9102-DE82787A0DE0}" destId="{4892D180-40EE-46CB-AE04-4373644F320E}" srcOrd="0" destOrd="0" presId="urn:microsoft.com/office/officeart/2005/8/layout/process1"/>
    <dgm:cxn modelId="{599FE4FA-B8B9-48A7-99D1-7E01E7DF318C}" type="presOf" srcId="{65975CD3-768C-4C0F-8B1C-2AEF0D990EB2}" destId="{F2020C68-C9DD-4251-B495-2674C9029C5E}" srcOrd="0" destOrd="0" presId="urn:microsoft.com/office/officeart/2005/8/layout/process1"/>
    <dgm:cxn modelId="{9C40CE8A-3A83-45A6-8297-74C460D0EBE1}" type="presParOf" srcId="{0E92C88A-4060-4655-9434-60392AE2639F}" destId="{18202C82-F2E3-4DEE-8CED-770A9BA2BBB1}" srcOrd="0" destOrd="0" presId="urn:microsoft.com/office/officeart/2005/8/layout/process1"/>
    <dgm:cxn modelId="{E6C52DD8-0082-496B-9020-AF5665FE7C0A}" type="presParOf" srcId="{0E92C88A-4060-4655-9434-60392AE2639F}" destId="{123A88EA-1449-4BF2-A394-4D805087B4B2}" srcOrd="1" destOrd="0" presId="urn:microsoft.com/office/officeart/2005/8/layout/process1"/>
    <dgm:cxn modelId="{DD029AEC-E16E-4097-B471-A30F8D58FD7D}" type="presParOf" srcId="{123A88EA-1449-4BF2-A394-4D805087B4B2}" destId="{85DB62A3-2B31-4DDC-B68A-1FE4998B0AA5}" srcOrd="0" destOrd="0" presId="urn:microsoft.com/office/officeart/2005/8/layout/process1"/>
    <dgm:cxn modelId="{F6B55DAB-EB5D-4233-8C9B-B07F8FEB037E}" type="presParOf" srcId="{0E92C88A-4060-4655-9434-60392AE2639F}" destId="{4892D180-40EE-46CB-AE04-4373644F320E}" srcOrd="2" destOrd="0" presId="urn:microsoft.com/office/officeart/2005/8/layout/process1"/>
    <dgm:cxn modelId="{7113B053-2E81-4CB1-AD3D-0931E49596C9}" type="presParOf" srcId="{0E92C88A-4060-4655-9434-60392AE2639F}" destId="{F2020C68-C9DD-4251-B495-2674C9029C5E}" srcOrd="3" destOrd="0" presId="urn:microsoft.com/office/officeart/2005/8/layout/process1"/>
    <dgm:cxn modelId="{1358F993-BD3F-4A44-812D-ECAB8ABD5CA4}" type="presParOf" srcId="{F2020C68-C9DD-4251-B495-2674C9029C5E}" destId="{AA7237C6-6419-4540-9089-F64439EA9E44}" srcOrd="0" destOrd="0" presId="urn:microsoft.com/office/officeart/2005/8/layout/process1"/>
    <dgm:cxn modelId="{0DF474C2-F7BA-4F31-BB23-1D245F0FC56A}" type="presParOf" srcId="{0E92C88A-4060-4655-9434-60392AE2639F}" destId="{1A3207D3-C499-41B0-B47E-1CF7518886B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05E5D-AB48-416F-B104-473EDB9E5FC5}">
      <dsp:nvSpPr>
        <dsp:cNvPr id="0" name=""/>
        <dsp:cNvSpPr/>
      </dsp:nvSpPr>
      <dsp:spPr>
        <a:xfrm>
          <a:off x="1596803" y="71860"/>
          <a:ext cx="2395896" cy="239589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i="0" kern="1200" dirty="0">
              <a:latin typeface="Calibri" panose="020F0502020204030204"/>
              <a:ea typeface="+mn-ea"/>
              <a:cs typeface="+mn-cs"/>
            </a:rPr>
            <a:t>Safe consumption envelope</a:t>
          </a:r>
        </a:p>
      </dsp:txBody>
      <dsp:txXfrm>
        <a:off x="2173561" y="649034"/>
        <a:ext cx="1242380" cy="762369"/>
      </dsp:txXfrm>
    </dsp:sp>
    <dsp:sp modelId="{1924A9C0-2787-48B2-B67C-487E5B729F5C}">
      <dsp:nvSpPr>
        <dsp:cNvPr id="0" name=""/>
        <dsp:cNvSpPr/>
      </dsp:nvSpPr>
      <dsp:spPr>
        <a:xfrm>
          <a:off x="2461322" y="1547349"/>
          <a:ext cx="2395896" cy="239589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i="0" kern="1200" dirty="0">
              <a:latin typeface="Calibri" panose="020F0502020204030204"/>
              <a:ea typeface="+mn-ea"/>
              <a:cs typeface="+mn-cs"/>
            </a:rPr>
            <a:t>Strain envelope</a:t>
          </a:r>
        </a:p>
      </dsp:txBody>
      <dsp:txXfrm>
        <a:off x="3404589" y="2359268"/>
        <a:ext cx="1016493" cy="931784"/>
      </dsp:txXfrm>
    </dsp:sp>
    <dsp:sp modelId="{E79A9B84-C7D0-4512-A1A0-7E57F33A2A1D}">
      <dsp:nvSpPr>
        <dsp:cNvPr id="0" name=""/>
        <dsp:cNvSpPr/>
      </dsp:nvSpPr>
      <dsp:spPr>
        <a:xfrm>
          <a:off x="732284" y="1547349"/>
          <a:ext cx="2395896" cy="239589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i="0" kern="1200" dirty="0">
              <a:latin typeface="Calibri" panose="020F0502020204030204"/>
              <a:ea typeface="+mn-ea"/>
              <a:cs typeface="+mn-cs"/>
            </a:rPr>
            <a:t>Industrial envelope</a:t>
          </a:r>
        </a:p>
      </dsp:txBody>
      <dsp:txXfrm>
        <a:off x="1168419" y="2359268"/>
        <a:ext cx="1016493" cy="9317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02C82-F2E3-4DEE-8CED-770A9BA2BBB1}">
      <dsp:nvSpPr>
        <dsp:cNvPr id="0" name=""/>
        <dsp:cNvSpPr/>
      </dsp:nvSpPr>
      <dsp:spPr>
        <a:xfrm>
          <a:off x="4253" y="607919"/>
          <a:ext cx="1271317" cy="7627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Exploratory Data Analysis (EDA)</a:t>
          </a:r>
          <a:endParaRPr lang="es-ES" sz="1200" kern="1200" dirty="0"/>
        </a:p>
      </dsp:txBody>
      <dsp:txXfrm>
        <a:off x="26594" y="630260"/>
        <a:ext cx="1226635" cy="718108"/>
      </dsp:txXfrm>
    </dsp:sp>
    <dsp:sp modelId="{123A88EA-1449-4BF2-A394-4D805087B4B2}">
      <dsp:nvSpPr>
        <dsp:cNvPr id="0" name=""/>
        <dsp:cNvSpPr/>
      </dsp:nvSpPr>
      <dsp:spPr>
        <a:xfrm>
          <a:off x="1402703" y="831671"/>
          <a:ext cx="269519" cy="315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50" kern="1200"/>
        </a:p>
      </dsp:txBody>
      <dsp:txXfrm>
        <a:off x="1402703" y="894728"/>
        <a:ext cx="188663" cy="189172"/>
      </dsp:txXfrm>
    </dsp:sp>
    <dsp:sp modelId="{4892D180-40EE-46CB-AE04-4373644F320E}">
      <dsp:nvSpPr>
        <dsp:cNvPr id="0" name=""/>
        <dsp:cNvSpPr/>
      </dsp:nvSpPr>
      <dsp:spPr>
        <a:xfrm>
          <a:off x="1784098" y="607919"/>
          <a:ext cx="1271317" cy="762790"/>
        </a:xfrm>
        <a:prstGeom prst="roundRect">
          <a:avLst>
            <a:gd name="adj" fmla="val 10000"/>
          </a:avLst>
        </a:prstGeom>
        <a:solidFill>
          <a:schemeClr val="accent2">
            <a:hueOff val="-3765449"/>
            <a:satOff val="-19592"/>
            <a:lumOff val="12745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Selection of the adequate method</a:t>
          </a:r>
          <a:endParaRPr lang="es-ES" sz="12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1806439" y="630260"/>
        <a:ext cx="1226635" cy="718108"/>
      </dsp:txXfrm>
    </dsp:sp>
    <dsp:sp modelId="{F2020C68-C9DD-4251-B495-2674C9029C5E}">
      <dsp:nvSpPr>
        <dsp:cNvPr id="0" name=""/>
        <dsp:cNvSpPr/>
      </dsp:nvSpPr>
      <dsp:spPr>
        <a:xfrm>
          <a:off x="3182548" y="831671"/>
          <a:ext cx="269519" cy="315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7530898"/>
            <a:satOff val="-39184"/>
            <a:lumOff val="2549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50" kern="1200"/>
        </a:p>
      </dsp:txBody>
      <dsp:txXfrm>
        <a:off x="3182548" y="894728"/>
        <a:ext cx="188663" cy="189172"/>
      </dsp:txXfrm>
    </dsp:sp>
    <dsp:sp modelId="{1A3207D3-C499-41B0-B47E-1CF7518886BE}">
      <dsp:nvSpPr>
        <dsp:cNvPr id="0" name=""/>
        <dsp:cNvSpPr/>
      </dsp:nvSpPr>
      <dsp:spPr>
        <a:xfrm>
          <a:off x="3563943" y="607919"/>
          <a:ext cx="1271317" cy="762790"/>
        </a:xfrm>
        <a:prstGeom prst="roundRect">
          <a:avLst>
            <a:gd name="adj" fmla="val 10000"/>
          </a:avLst>
        </a:prstGeom>
        <a:solidFill>
          <a:schemeClr val="accent2">
            <a:hueOff val="-7530898"/>
            <a:satOff val="-39184"/>
            <a:lumOff val="2549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/>
            <a:t>Construction of the first classifiers</a:t>
          </a:r>
        </a:p>
      </dsp:txBody>
      <dsp:txXfrm>
        <a:off x="3586284" y="630260"/>
        <a:ext cx="1226635" cy="7181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02C82-F2E3-4DEE-8CED-770A9BA2BBB1}">
      <dsp:nvSpPr>
        <dsp:cNvPr id="0" name=""/>
        <dsp:cNvSpPr/>
      </dsp:nvSpPr>
      <dsp:spPr>
        <a:xfrm>
          <a:off x="4253" y="607919"/>
          <a:ext cx="1271317" cy="7627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Hyperparameter optimization</a:t>
          </a:r>
          <a:endParaRPr lang="es-ES" sz="1200" kern="1200" dirty="0"/>
        </a:p>
      </dsp:txBody>
      <dsp:txXfrm>
        <a:off x="26594" y="630260"/>
        <a:ext cx="1226635" cy="718108"/>
      </dsp:txXfrm>
    </dsp:sp>
    <dsp:sp modelId="{123A88EA-1449-4BF2-A394-4D805087B4B2}">
      <dsp:nvSpPr>
        <dsp:cNvPr id="0" name=""/>
        <dsp:cNvSpPr/>
      </dsp:nvSpPr>
      <dsp:spPr>
        <a:xfrm>
          <a:off x="1402703" y="831671"/>
          <a:ext cx="269519" cy="315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50" kern="1200"/>
        </a:p>
      </dsp:txBody>
      <dsp:txXfrm>
        <a:off x="1402703" y="894728"/>
        <a:ext cx="188663" cy="189172"/>
      </dsp:txXfrm>
    </dsp:sp>
    <dsp:sp modelId="{4892D180-40EE-46CB-AE04-4373644F320E}">
      <dsp:nvSpPr>
        <dsp:cNvPr id="0" name=""/>
        <dsp:cNvSpPr/>
      </dsp:nvSpPr>
      <dsp:spPr>
        <a:xfrm>
          <a:off x="1784098" y="607919"/>
          <a:ext cx="1271317" cy="762790"/>
        </a:xfrm>
        <a:prstGeom prst="roundRect">
          <a:avLst>
            <a:gd name="adj" fmla="val 10000"/>
          </a:avLst>
        </a:prstGeom>
        <a:solidFill>
          <a:schemeClr val="accent3">
            <a:hueOff val="3029567"/>
            <a:satOff val="18270"/>
            <a:lumOff val="-11077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Gill Sans MT" panose="020B0502020104020203"/>
              <a:ea typeface="+mn-ea"/>
              <a:cs typeface="+mn-cs"/>
            </a:rPr>
            <a:t>Selection of the best classifiers</a:t>
          </a:r>
          <a:endParaRPr lang="es-ES" sz="1200" kern="1200" dirty="0">
            <a:latin typeface="Gill Sans MT" panose="020B0502020104020203"/>
            <a:ea typeface="+mn-ea"/>
            <a:cs typeface="+mn-cs"/>
          </a:endParaRPr>
        </a:p>
      </dsp:txBody>
      <dsp:txXfrm>
        <a:off x="1806439" y="630260"/>
        <a:ext cx="1226635" cy="718108"/>
      </dsp:txXfrm>
    </dsp:sp>
    <dsp:sp modelId="{F2020C68-C9DD-4251-B495-2674C9029C5E}">
      <dsp:nvSpPr>
        <dsp:cNvPr id="0" name=""/>
        <dsp:cNvSpPr/>
      </dsp:nvSpPr>
      <dsp:spPr>
        <a:xfrm>
          <a:off x="3182548" y="831671"/>
          <a:ext cx="269519" cy="315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6059134"/>
            <a:satOff val="36540"/>
            <a:lumOff val="-22155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50" kern="1200"/>
        </a:p>
      </dsp:txBody>
      <dsp:txXfrm>
        <a:off x="3182548" y="894728"/>
        <a:ext cx="188663" cy="189172"/>
      </dsp:txXfrm>
    </dsp:sp>
    <dsp:sp modelId="{1A3207D3-C499-41B0-B47E-1CF7518886BE}">
      <dsp:nvSpPr>
        <dsp:cNvPr id="0" name=""/>
        <dsp:cNvSpPr/>
      </dsp:nvSpPr>
      <dsp:spPr>
        <a:xfrm>
          <a:off x="3563943" y="607919"/>
          <a:ext cx="1271317" cy="762790"/>
        </a:xfrm>
        <a:prstGeom prst="roundRect">
          <a:avLst>
            <a:gd name="adj" fmla="val 10000"/>
          </a:avLst>
        </a:prstGeom>
        <a:solidFill>
          <a:schemeClr val="accent3">
            <a:hueOff val="6059134"/>
            <a:satOff val="36540"/>
            <a:lumOff val="-22155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/>
            <a:t>Making</a:t>
          </a:r>
          <a:r>
            <a:rPr lang="es-ES" sz="1200" kern="1200" dirty="0"/>
            <a:t> and </a:t>
          </a:r>
          <a:r>
            <a:rPr lang="es-ES" sz="1200" kern="1200" dirty="0" err="1"/>
            <a:t>visualizing</a:t>
          </a:r>
          <a:r>
            <a:rPr lang="es-ES" sz="1200" kern="1200" dirty="0"/>
            <a:t>  predictions</a:t>
          </a:r>
        </a:p>
      </dsp:txBody>
      <dsp:txXfrm>
        <a:off x="3586284" y="630260"/>
        <a:ext cx="1226635" cy="7181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02C82-F2E3-4DEE-8CED-770A9BA2BBB1}">
      <dsp:nvSpPr>
        <dsp:cNvPr id="0" name=""/>
        <dsp:cNvSpPr/>
      </dsp:nvSpPr>
      <dsp:spPr>
        <a:xfrm>
          <a:off x="4253" y="607919"/>
          <a:ext cx="1271317" cy="76279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Validations</a:t>
          </a:r>
          <a:endParaRPr lang="es-ES" sz="1200" kern="1200" dirty="0"/>
        </a:p>
      </dsp:txBody>
      <dsp:txXfrm>
        <a:off x="26594" y="630260"/>
        <a:ext cx="1226635" cy="718108"/>
      </dsp:txXfrm>
    </dsp:sp>
    <dsp:sp modelId="{123A88EA-1449-4BF2-A394-4D805087B4B2}">
      <dsp:nvSpPr>
        <dsp:cNvPr id="0" name=""/>
        <dsp:cNvSpPr/>
      </dsp:nvSpPr>
      <dsp:spPr>
        <a:xfrm>
          <a:off x="1402703" y="831671"/>
          <a:ext cx="269519" cy="315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50" kern="1200"/>
        </a:p>
      </dsp:txBody>
      <dsp:txXfrm>
        <a:off x="1402703" y="894728"/>
        <a:ext cx="188663" cy="189172"/>
      </dsp:txXfrm>
    </dsp:sp>
    <dsp:sp modelId="{4892D180-40EE-46CB-AE04-4373644F320E}">
      <dsp:nvSpPr>
        <dsp:cNvPr id="0" name=""/>
        <dsp:cNvSpPr/>
      </dsp:nvSpPr>
      <dsp:spPr>
        <a:xfrm>
          <a:off x="1784098" y="607919"/>
          <a:ext cx="1271317" cy="762790"/>
        </a:xfrm>
        <a:prstGeom prst="roundRect">
          <a:avLst>
            <a:gd name="adj" fmla="val 10000"/>
          </a:avLst>
        </a:prstGeom>
        <a:solidFill>
          <a:schemeClr val="accent3">
            <a:hueOff val="3029567"/>
            <a:satOff val="18270"/>
            <a:lumOff val="-11077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Gill Sans MT" panose="020B0502020104020203"/>
              <a:ea typeface="+mn-ea"/>
              <a:cs typeface="+mn-cs"/>
            </a:rPr>
            <a:t>Updating the models</a:t>
          </a:r>
          <a:endParaRPr lang="es-ES" sz="1200" kern="1200" dirty="0">
            <a:latin typeface="Gill Sans MT" panose="020B0502020104020203"/>
            <a:ea typeface="+mn-ea"/>
            <a:cs typeface="+mn-cs"/>
          </a:endParaRPr>
        </a:p>
      </dsp:txBody>
      <dsp:txXfrm>
        <a:off x="1806439" y="630260"/>
        <a:ext cx="1226635" cy="718108"/>
      </dsp:txXfrm>
    </dsp:sp>
    <dsp:sp modelId="{F2020C68-C9DD-4251-B495-2674C9029C5E}">
      <dsp:nvSpPr>
        <dsp:cNvPr id="0" name=""/>
        <dsp:cNvSpPr/>
      </dsp:nvSpPr>
      <dsp:spPr>
        <a:xfrm>
          <a:off x="3182548" y="831671"/>
          <a:ext cx="269519" cy="315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6059134"/>
            <a:satOff val="36540"/>
            <a:lumOff val="-22155"/>
            <a:alphaOff val="0"/>
          </a:schemeClr>
        </a:solidFill>
        <a:ln>
          <a:solidFill>
            <a:schemeClr val="tx1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050" kern="1200"/>
        </a:p>
      </dsp:txBody>
      <dsp:txXfrm>
        <a:off x="3182548" y="894728"/>
        <a:ext cx="188663" cy="189172"/>
      </dsp:txXfrm>
    </dsp:sp>
    <dsp:sp modelId="{1A3207D3-C499-41B0-B47E-1CF7518886BE}">
      <dsp:nvSpPr>
        <dsp:cNvPr id="0" name=""/>
        <dsp:cNvSpPr/>
      </dsp:nvSpPr>
      <dsp:spPr>
        <a:xfrm>
          <a:off x="3563943" y="607919"/>
          <a:ext cx="1271317" cy="762790"/>
        </a:xfrm>
        <a:prstGeom prst="roundRect">
          <a:avLst>
            <a:gd name="adj" fmla="val 10000"/>
          </a:avLst>
        </a:prstGeom>
        <a:solidFill>
          <a:schemeClr val="accent3">
            <a:hueOff val="6059134"/>
            <a:satOff val="36540"/>
            <a:lumOff val="-22155"/>
            <a:alphaOff val="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200" kern="1200" dirty="0"/>
        </a:p>
      </dsp:txBody>
      <dsp:txXfrm>
        <a:off x="3586284" y="630260"/>
        <a:ext cx="1226635" cy="7181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FA8042-29A1-4486-A765-7552698406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8449A-A734-4B2E-9806-61303F24B6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49263-8DF9-4907-970E-1CFD040DC73A}" type="datetimeFigureOut">
              <a:rPr lang="en-IN" smtClean="0"/>
              <a:t>12-01-2023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05C2A-990C-4531-8CBF-BC3BEC0AF3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358FE-F7D5-4C85-B0FD-2394F7F877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AE485-B3C6-4830-BBC8-C6E008BDD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1628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0B412-7BFF-46C7-AB5E-DE35F66C9933}" type="datetimeFigureOut">
              <a:rPr lang="en-IN" smtClean="0"/>
              <a:t>12-01-2023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ACE04-E13C-4837-B6DD-B388E7CAA05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044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923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6439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62987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07269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96407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4833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9950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2425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50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5178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47581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1835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6576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0911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94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814D66-F00F-0D44-AD03-889FEE78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28970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E22FA8C-3243-4716-A6BD-F37D6058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381" y="1825625"/>
            <a:ext cx="548120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BE3FD8-339C-4F75-876F-8347ADE67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5"/>
            <a:ext cx="548120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273661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73353B-C50B-4A8A-87CF-657C1EB89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7380" y="1681163"/>
            <a:ext cx="548120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5EFF7F5E-3221-4390-9B17-D1944365B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7379" y="2586215"/>
            <a:ext cx="5481203" cy="36034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506B516-77C1-431B-A8A5-68FA5D4B6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681163"/>
            <a:ext cx="54812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860F1452-CAB9-4154-ADCC-9245E71D0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416" y="2586215"/>
            <a:ext cx="5481202" cy="36034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55278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E0573A-023B-4D1C-8224-56A5D0DDF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>
              <a:lnSpc>
                <a:spcPct val="10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21192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94C619D-34F6-4A29-857A-D76007218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84" y="246187"/>
            <a:ext cx="7467304" cy="561486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dirty="0"/>
              <a:t>Title here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1B247C0B-04BA-4D5C-A41D-AEA602172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206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95175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36514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5061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847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-24055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1804745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05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063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09F60F9-61AE-4464-B369-1CF86DB708D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24CEF01-2C7C-4568-8A45-5F5A058ECFC1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Here</a:t>
            </a:r>
            <a:endParaRPr lang="en-IN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Here</a:t>
            </a:r>
            <a:endParaRPr lang="en-IN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6F2CCF2-293A-49CA-B2A9-134BB5DEF98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05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Vertical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1" y="1620451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Photanol</a:t>
            </a:r>
          </a:p>
        </p:txBody>
      </p:sp>
    </p:spTree>
    <p:extLst>
      <p:ext uri="{BB962C8B-B14F-4D97-AF65-F5344CB8AC3E}">
        <p14:creationId xmlns:p14="http://schemas.microsoft.com/office/powerpoint/2010/main" val="194174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2885" y="2704121"/>
            <a:ext cx="6556248" cy="750278"/>
          </a:xfrm>
        </p:spPr>
        <p:txBody>
          <a:bodyPr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3760408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pic>
        <p:nvPicPr>
          <p:cNvPr id="23" name="Graphic 22" descr="Envelope">
            <a:extLst>
              <a:ext uri="{FF2B5EF4-FFF2-40B4-BE49-F238E27FC236}">
                <a16:creationId xmlns:a16="http://schemas.microsoft.com/office/drawing/2014/main" id="{3C32C7E5-809C-4E12-8962-1B868951E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803" y="4029040"/>
            <a:ext cx="469232" cy="469232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31AD270F-1692-4526-B979-6B5945A20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809" y="4126311"/>
            <a:ext cx="3640478" cy="433938"/>
          </a:xfrm>
        </p:spPr>
        <p:txBody>
          <a:bodyPr>
            <a:normAutofit/>
          </a:bodyPr>
          <a:lstStyle>
            <a:lvl1pPr marL="0" indent="0" algn="l">
              <a:buNone/>
              <a:defRPr sz="1800" b="0" cap="none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382940E6-7963-411F-B35A-57121171A98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8614" y="4836222"/>
            <a:ext cx="3638674" cy="4539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8FC2D7-B114-3444-8684-995FC4D6D459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E45073-ED8E-0544-85FA-9AF5A478417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BAF06E-A8A8-484C-8F6C-E42EDC46BBC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6EB62D-13C7-6E43-9D98-B706D2B9ADDF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CF3453-ED5A-024D-8815-C08EFA13D1A6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16E3F5A0-978F-8D46-BBFB-19A7F7883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152" y="4809677"/>
            <a:ext cx="542081" cy="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5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1775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3405997-7AE2-4C6E-8A7D-735F58A49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93153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D79E1-5F46-41CA-85E7-44C2A6C6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0B511-05FD-459E-AC79-A8754096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8321-594C-4030-A2B0-3492F77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 txBox="1">
            <a:spLocks/>
          </p:cNvSpPr>
          <p:nvPr userDrawn="1"/>
        </p:nvSpPr>
        <p:spPr>
          <a:xfrm>
            <a:off x="363416" y="6414293"/>
            <a:ext cx="2262187" cy="2492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Photanol </a:t>
            </a:r>
          </a:p>
        </p:txBody>
      </p:sp>
    </p:spTree>
    <p:extLst>
      <p:ext uri="{BB962C8B-B14F-4D97-AF65-F5344CB8AC3E}">
        <p14:creationId xmlns:p14="http://schemas.microsoft.com/office/powerpoint/2010/main" val="205365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60" r:id="rId6"/>
    <p:sldLayoutId id="2147483663" r:id="rId7"/>
    <p:sldLayoutId id="2147483667" r:id="rId8"/>
    <p:sldLayoutId id="2147483668" r:id="rId9"/>
    <p:sldLayoutId id="2147483666" r:id="rId10"/>
    <p:sldLayoutId id="2147483669" r:id="rId11"/>
    <p:sldLayoutId id="2147483670" r:id="rId12"/>
    <p:sldLayoutId id="2147483671" r:id="rId13"/>
    <p:sldLayoutId id="2147483672" r:id="rId14"/>
    <p:sldLayoutId id="2147483664" r:id="rId15"/>
    <p:sldLayoutId id="2147483665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1drv.ms/u/s!AiKOx4WFLykogfJZNfERaY4okkqckg?e=vUOdHL" TargetMode="External"/><Relationship Id="rId3" Type="http://schemas.openxmlformats.org/officeDocument/2006/relationships/image" Target="../media/image27.png"/><Relationship Id="rId7" Type="http://schemas.openxmlformats.org/officeDocument/2006/relationships/hyperlink" Target="https://1drv.ms/u/s!AiKOx4WFLykogfJmHOmV4xwjhg6Wdg?e=md76J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1drv.ms/u/s!AiKOx4WFLykogfJov7PZxS32wmAI3w?e=4UCsdd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1drv.ms/u/s!AiKOx4WFLykogfJNRcedPYv698D2DA?e=l58FxW" TargetMode="External"/><Relationship Id="rId3" Type="http://schemas.openxmlformats.org/officeDocument/2006/relationships/image" Target="../media/image30.png"/><Relationship Id="rId7" Type="http://schemas.openxmlformats.org/officeDocument/2006/relationships/hyperlink" Target="https://1drv.ms/u/s!AiKOx4WFLykogfJQ_RDa5HphHm7ubA?e=VXMeJx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1drv.ms/u/s!AiKOx4WFLykogfJPU8wyKc5BheYLNA?e=fmpB8m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hyperlink" Target="https://photanol.com/" TargetMode="External"/><Relationship Id="rId4" Type="http://schemas.openxmlformats.org/officeDocument/2006/relationships/hyperlink" Target="mailto:marc.garcialopez@photano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22.png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6" Type="http://schemas.openxmlformats.org/officeDocument/2006/relationships/diagramQuickStyle" Target="../diagrams/quickStyle4.xml"/><Relationship Id="rId1" Type="http://schemas.openxmlformats.org/officeDocument/2006/relationships/slideLayout" Target="../slideLayouts/slideLayout11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 descr="aerial view bridge over water">
            <a:extLst>
              <a:ext uri="{FF2B5EF4-FFF2-40B4-BE49-F238E27FC236}">
                <a16:creationId xmlns:a16="http://schemas.microsoft.com/office/drawing/2014/main" id="{F7CD9EDC-C949-4D72-B04B-A61A034595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7" name="intro_video2">
            <a:hlinkClick r:id="" action="ppaction://media"/>
            <a:extLst>
              <a:ext uri="{FF2B5EF4-FFF2-40B4-BE49-F238E27FC236}">
                <a16:creationId xmlns:a16="http://schemas.microsoft.com/office/drawing/2014/main" id="{0482DD86-94F5-4E31-8725-C932BB666A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-1230510" y="1230509"/>
            <a:ext cx="6885382" cy="442436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F5D4040-7F47-4765-AE2B-5D0B589FA7ED}"/>
              </a:ext>
            </a:extLst>
          </p:cNvPr>
          <p:cNvSpPr txBox="1">
            <a:spLocks/>
          </p:cNvSpPr>
          <p:nvPr/>
        </p:nvSpPr>
        <p:spPr>
          <a:xfrm>
            <a:off x="4810370" y="4668857"/>
            <a:ext cx="7233557" cy="36933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cap="none" dirty="0">
                <a:latin typeface="AdvOT596495f2"/>
                <a:ea typeface="+mj-ea"/>
                <a:cs typeface="+mj-cs"/>
              </a:rPr>
              <a:t>Photanol - Universitat Oberta de Catalunya</a:t>
            </a:r>
          </a:p>
          <a:p>
            <a:endParaRPr lang="en-IN" cap="none" dirty="0">
              <a:latin typeface="AdvOT596495f2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50A646-A07E-45A1-BC76-A953A2F84B96}"/>
              </a:ext>
            </a:extLst>
          </p:cNvPr>
          <p:cNvSpPr txBox="1"/>
          <p:nvPr/>
        </p:nvSpPr>
        <p:spPr>
          <a:xfrm>
            <a:off x="4716206" y="4299525"/>
            <a:ext cx="7166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dvOT596495f2"/>
                <a:ea typeface="+mj-ea"/>
                <a:cs typeface="+mj-cs"/>
              </a:rPr>
              <a:t>Marc Garcia Lopez</a:t>
            </a:r>
            <a:endParaRPr lang="en-NL" dirty="0">
              <a:latin typeface="AdvOT596495f2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8F6FC-B4C5-830C-FC80-CE09A1887804}"/>
              </a:ext>
            </a:extLst>
          </p:cNvPr>
          <p:cNvSpPr txBox="1"/>
          <p:nvPr/>
        </p:nvSpPr>
        <p:spPr>
          <a:xfrm>
            <a:off x="4526179" y="2729864"/>
            <a:ext cx="74235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705" marR="116205">
              <a:spcAft>
                <a:spcPts val="0"/>
              </a:spcAft>
            </a:pPr>
            <a:r>
              <a:rPr lang="en-US" sz="2400" dirty="0">
                <a:latin typeface="AdvOT596495f2"/>
                <a:ea typeface="+mj-ea"/>
                <a:cs typeface="+mj-cs"/>
              </a:rPr>
              <a:t>Applying Design of Experiments and Machine Learning algorithms to define the consumption envelope of lactic acid</a:t>
            </a:r>
            <a:endParaRPr lang="es-ES" sz="2400" dirty="0">
              <a:latin typeface="AdvOT596495f2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9EE23D-D883-EAE8-81A9-0C73928B5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8611" y="273230"/>
            <a:ext cx="2758385" cy="107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A01346-F667-C1FA-9CA9-3398752D01DE}"/>
              </a:ext>
            </a:extLst>
          </p:cNvPr>
          <p:cNvSpPr txBox="1"/>
          <p:nvPr/>
        </p:nvSpPr>
        <p:spPr>
          <a:xfrm>
            <a:off x="4738611" y="5038189"/>
            <a:ext cx="610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cap="none" dirty="0">
                <a:latin typeface="AdvOT596495f2"/>
                <a:ea typeface="+mj-ea"/>
                <a:cs typeface="+mj-cs"/>
              </a:rPr>
              <a:t>2022-2023</a:t>
            </a:r>
          </a:p>
        </p:txBody>
      </p:sp>
      <p:pic>
        <p:nvPicPr>
          <p:cNvPr id="2" name="Picture 2" descr="Photanol BV - UvA Ventures">
            <a:extLst>
              <a:ext uri="{FF2B5EF4-FFF2-40B4-BE49-F238E27FC236}">
                <a16:creationId xmlns:a16="http://schemas.microsoft.com/office/drawing/2014/main" id="{A6ECEDCB-1EC3-6763-1557-C2BF30054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748" y="151850"/>
            <a:ext cx="1356787" cy="1315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40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92F0B-51C6-4EE1-A443-A9B92829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V</a:t>
            </a:r>
            <a:r>
              <a:rPr lang="en-US" cap="none" dirty="0"/>
              <a:t>isualizing the lactate consumption envelope (SVM)</a:t>
            </a:r>
            <a:endParaRPr lang="en-GB" cap="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92D35-7530-46AC-B926-2B5F30091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IN" smtClean="0"/>
              <a:pPr>
                <a:spcAft>
                  <a:spcPts val="600"/>
                </a:spcAft>
              </a:pPr>
              <a:t>10</a:t>
            </a:fld>
            <a:endParaRPr lang="en-I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B58CFC-75C8-4B08-AD93-823E6BFD78D5}"/>
              </a:ext>
            </a:extLst>
          </p:cNvPr>
          <p:cNvSpPr/>
          <p:nvPr/>
        </p:nvSpPr>
        <p:spPr>
          <a:xfrm>
            <a:off x="363416" y="6299252"/>
            <a:ext cx="1373105" cy="413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635797-2B8A-80AB-2D83-92F278064C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75" y="5046343"/>
            <a:ext cx="5072527" cy="1693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5BEA21-4827-748C-B273-972BE6B4F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425" y="1610592"/>
            <a:ext cx="5072527" cy="169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2EF8ED-3F39-C1B3-8020-6A6EEDAB3D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9" y="3349976"/>
            <a:ext cx="5120153" cy="169322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41E50A8-2FE1-1D56-2D78-1CE92EBDB1D6}"/>
              </a:ext>
            </a:extLst>
          </p:cNvPr>
          <p:cNvSpPr txBox="1"/>
          <p:nvPr/>
        </p:nvSpPr>
        <p:spPr>
          <a:xfrm>
            <a:off x="8055796" y="74114"/>
            <a:ext cx="44170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1200" u="sng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 predictions</a:t>
            </a:r>
            <a:r>
              <a:rPr lang="en-US" dirty="0"/>
              <a:t>; </a:t>
            </a:r>
            <a:r>
              <a:rPr lang="en-US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 predictions</a:t>
            </a:r>
            <a:r>
              <a:rPr lang="en-US" dirty="0"/>
              <a:t>; </a:t>
            </a:r>
            <a:r>
              <a:rPr lang="en-US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 safe predictions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832990F-59BF-AB0A-BC3F-0C030E8C599D}"/>
              </a:ext>
            </a:extLst>
          </p:cNvPr>
          <p:cNvSpPr txBox="1"/>
          <p:nvPr/>
        </p:nvSpPr>
        <p:spPr>
          <a:xfrm>
            <a:off x="5828107" y="1605679"/>
            <a:ext cx="3857431" cy="144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n-US" sz="1200" dirty="0">
                <a:ea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s-E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= 0.3 M NaCl:</a:t>
            </a:r>
            <a:endParaRPr lang="en-US" sz="12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 algn="just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Approximately, half of the predictions were safe.</a:t>
            </a:r>
            <a:endParaRPr lang="es-ES" sz="12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 algn="just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And pH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≈</a:t>
            </a:r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9, T needs to be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≥</a:t>
            </a:r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48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˚</a:t>
            </a:r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C.</a:t>
            </a:r>
            <a:endParaRPr lang="es-ES" sz="12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 algn="just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And pH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≈</a:t>
            </a:r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10, T needs to be almost 45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˚</a:t>
            </a:r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C.</a:t>
            </a:r>
            <a:endParaRPr lang="es-ES" sz="12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 algn="just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And pH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≈</a:t>
            </a:r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11, T needs to be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≥</a:t>
            </a:r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40 </a:t>
            </a:r>
            <a:r>
              <a:rPr lang="en-US" sz="120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˚</a:t>
            </a:r>
            <a:r>
              <a:rPr lang="en-US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C.</a:t>
            </a:r>
            <a:endParaRPr lang="es-ES" sz="12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C8E83C39-88BD-787D-77EC-2CA5004CD86C}"/>
              </a:ext>
            </a:extLst>
          </p:cNvPr>
          <p:cNvSpPr/>
          <p:nvPr/>
        </p:nvSpPr>
        <p:spPr>
          <a:xfrm>
            <a:off x="5237002" y="1658865"/>
            <a:ext cx="385775" cy="137869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0BD21472-58E5-C6B6-8C42-33472E91D111}"/>
              </a:ext>
            </a:extLst>
          </p:cNvPr>
          <p:cNvSpPr/>
          <p:nvPr/>
        </p:nvSpPr>
        <p:spPr>
          <a:xfrm>
            <a:off x="5199127" y="3390191"/>
            <a:ext cx="385775" cy="137869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35B407-5EF0-5E6C-2D54-0B260671C5EC}"/>
              </a:ext>
            </a:extLst>
          </p:cNvPr>
          <p:cNvSpPr txBox="1"/>
          <p:nvPr/>
        </p:nvSpPr>
        <p:spPr>
          <a:xfrm>
            <a:off x="5828108" y="5019951"/>
            <a:ext cx="4896118" cy="144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n-US" sz="1200" dirty="0">
                <a:cs typeface="Times New Roman" panose="02020603050405020304" pitchFamily="18" charset="0"/>
              </a:rPr>
              <a:t>When pH = 9:</a:t>
            </a:r>
          </a:p>
          <a:p>
            <a:pPr marL="628650" lvl="1" indent="-171450" algn="just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cs typeface="Times New Roman" panose="02020603050405020304" pitchFamily="18" charset="0"/>
              </a:rPr>
              <a:t>Again, approximately half of the predictions are safe.</a:t>
            </a:r>
            <a:endParaRPr lang="es-ES" sz="1200" dirty="0">
              <a:cs typeface="Times New Roman" panose="02020603050405020304" pitchFamily="18" charset="0"/>
            </a:endParaRPr>
          </a:p>
          <a:p>
            <a:pPr marL="628650" lvl="1" indent="-171450" algn="just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cs typeface="Times New Roman" panose="02020603050405020304" pitchFamily="18" charset="0"/>
              </a:rPr>
              <a:t>As mentioned before, when π = 0.3 M NaCl, T has to be ≥ 48 ˚C.</a:t>
            </a:r>
            <a:endParaRPr lang="es-ES" sz="1200" dirty="0">
              <a:cs typeface="Times New Roman" panose="02020603050405020304" pitchFamily="18" charset="0"/>
            </a:endParaRPr>
          </a:p>
          <a:p>
            <a:pPr marL="628650" lvl="1" indent="-171450" algn="just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cs typeface="Times New Roman" panose="02020603050405020304" pitchFamily="18" charset="0"/>
              </a:rPr>
              <a:t>When π = 1 M NaCl, T needs to be ≥ 42 ˚C.</a:t>
            </a:r>
            <a:endParaRPr lang="es-ES" sz="1200" dirty="0">
              <a:cs typeface="Times New Roman" panose="02020603050405020304" pitchFamily="18" charset="0"/>
            </a:endParaRPr>
          </a:p>
          <a:p>
            <a:pPr marL="628650" lvl="1" indent="-171450" algn="just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cs typeface="Times New Roman" panose="02020603050405020304" pitchFamily="18" charset="0"/>
              </a:rPr>
              <a:t>When π = 1.25 M NaCl, T has to be ≥ 38 ˚C.</a:t>
            </a:r>
            <a:endParaRPr lang="es-ES" sz="1200" dirty="0">
              <a:cs typeface="Times New Roman" panose="02020603050405020304" pitchFamily="18" charset="0"/>
            </a:endParaRPr>
          </a:p>
        </p:txBody>
      </p:sp>
      <p:sp>
        <p:nvSpPr>
          <p:cNvPr id="25" name="Right Brace 24">
            <a:extLst>
              <a:ext uri="{FF2B5EF4-FFF2-40B4-BE49-F238E27FC236}">
                <a16:creationId xmlns:a16="http://schemas.microsoft.com/office/drawing/2014/main" id="{1828679E-5049-1CD1-F578-E9CEA75E7F07}"/>
              </a:ext>
            </a:extLst>
          </p:cNvPr>
          <p:cNvSpPr/>
          <p:nvPr/>
        </p:nvSpPr>
        <p:spPr>
          <a:xfrm>
            <a:off x="5199128" y="5109475"/>
            <a:ext cx="385775" cy="137869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4C0264E-BC2C-C050-66BB-55F255448646}"/>
              </a:ext>
            </a:extLst>
          </p:cNvPr>
          <p:cNvSpPr txBox="1"/>
          <p:nvPr/>
        </p:nvSpPr>
        <p:spPr>
          <a:xfrm>
            <a:off x="5828107" y="3339403"/>
            <a:ext cx="3715388" cy="144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Clr>
                <a:schemeClr val="accent1"/>
              </a:buClr>
            </a:pPr>
            <a:r>
              <a:rPr lang="en-US" sz="1200" dirty="0">
                <a:cs typeface="Times New Roman" panose="02020603050405020304" pitchFamily="18" charset="0"/>
              </a:rPr>
              <a:t>When  T = 30 ˚C:</a:t>
            </a:r>
          </a:p>
          <a:p>
            <a:pPr marL="628650" lvl="1" indent="-171450" algn="just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cs typeface="Times New Roman" panose="02020603050405020304" pitchFamily="18" charset="0"/>
              </a:rPr>
              <a:t>Most predictions were unsafe.</a:t>
            </a:r>
            <a:endParaRPr lang="es-ES" sz="1200" dirty="0">
              <a:cs typeface="Times New Roman" panose="02020603050405020304" pitchFamily="18" charset="0"/>
            </a:endParaRPr>
          </a:p>
          <a:p>
            <a:pPr marL="628650" lvl="1" indent="-171450" algn="just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cs typeface="Times New Roman" panose="02020603050405020304" pitchFamily="18" charset="0"/>
              </a:rPr>
              <a:t>And pH = 10.5, π has to be ≥ 1.3 M NaCl.</a:t>
            </a:r>
            <a:endParaRPr lang="es-ES" sz="1200" dirty="0">
              <a:cs typeface="Times New Roman" panose="02020603050405020304" pitchFamily="18" charset="0"/>
            </a:endParaRPr>
          </a:p>
          <a:p>
            <a:pPr marL="628650" lvl="1" indent="-171450" algn="just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cs typeface="Times New Roman" panose="02020603050405020304" pitchFamily="18" charset="0"/>
              </a:rPr>
              <a:t>And pH = 11, π needs to be ≥ 1.1 M NaCl.</a:t>
            </a:r>
            <a:endParaRPr lang="es-ES" sz="1200" dirty="0">
              <a:cs typeface="Times New Roman" panose="02020603050405020304" pitchFamily="18" charset="0"/>
            </a:endParaRPr>
          </a:p>
          <a:p>
            <a:pPr marL="628650" lvl="1" indent="-171450" algn="just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cs typeface="Times New Roman" panose="02020603050405020304" pitchFamily="18" charset="0"/>
              </a:rPr>
              <a:t>And pH = 11.5, π needs to be ≥ 0.9 M NaCl.</a:t>
            </a:r>
            <a:endParaRPr lang="es-ES" sz="12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4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92F0B-51C6-4EE1-A443-A9B92829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V</a:t>
            </a:r>
            <a:r>
              <a:rPr lang="en-US" cap="none" dirty="0"/>
              <a:t>isualizing the lactate consumption envelope (ANN)</a:t>
            </a:r>
            <a:endParaRPr lang="en-GB" cap="non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92D35-7530-46AC-B926-2B5F30091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IN" smtClean="0"/>
              <a:pPr>
                <a:spcAft>
                  <a:spcPts val="600"/>
                </a:spcAft>
              </a:pPr>
              <a:t>11</a:t>
            </a:fld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B58CFC-75C8-4B08-AD93-823E6BFD78D5}"/>
              </a:ext>
            </a:extLst>
          </p:cNvPr>
          <p:cNvSpPr/>
          <p:nvPr/>
        </p:nvSpPr>
        <p:spPr>
          <a:xfrm>
            <a:off x="363416" y="6299252"/>
            <a:ext cx="1373105" cy="413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FBE53C5D-AE41-91FB-C64B-2A2FF3F747B2}"/>
              </a:ext>
            </a:extLst>
          </p:cNvPr>
          <p:cNvSpPr/>
          <p:nvPr/>
        </p:nvSpPr>
        <p:spPr>
          <a:xfrm>
            <a:off x="5227477" y="1658217"/>
            <a:ext cx="477998" cy="4871665"/>
          </a:xfrm>
          <a:prstGeom prst="rightBrace">
            <a:avLst>
              <a:gd name="adj1" fmla="val 20289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DEA9CA-E054-3540-FBBA-EDCCE18F12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75" y="1631238"/>
            <a:ext cx="5072527" cy="169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CAF491-9BAD-A776-D94F-A78A249EF8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6" y="3324467"/>
            <a:ext cx="5141752" cy="1693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EE083B-10B2-98B1-D826-06512B2A1A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01" y="5036437"/>
            <a:ext cx="5072527" cy="1693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827340-A5DA-C590-77EC-338D745311C2}"/>
              </a:ext>
            </a:extLst>
          </p:cNvPr>
          <p:cNvCxnSpPr>
            <a:cxnSpLocks/>
          </p:cNvCxnSpPr>
          <p:nvPr/>
        </p:nvCxnSpPr>
        <p:spPr>
          <a:xfrm>
            <a:off x="2721769" y="2421731"/>
            <a:ext cx="1716881" cy="268129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9663703-F08E-5CA0-4C3B-ED0107F218BF}"/>
              </a:ext>
            </a:extLst>
          </p:cNvPr>
          <p:cNvCxnSpPr>
            <a:cxnSpLocks/>
          </p:cNvCxnSpPr>
          <p:nvPr/>
        </p:nvCxnSpPr>
        <p:spPr>
          <a:xfrm>
            <a:off x="2721769" y="3429000"/>
            <a:ext cx="1716881" cy="541020"/>
          </a:xfrm>
          <a:prstGeom prst="line">
            <a:avLst/>
          </a:prstGeom>
          <a:ln w="1905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E21918-810E-2210-A9D5-528D89AE7572}"/>
              </a:ext>
            </a:extLst>
          </p:cNvPr>
          <p:cNvCxnSpPr>
            <a:cxnSpLocks/>
          </p:cNvCxnSpPr>
          <p:nvPr/>
        </p:nvCxnSpPr>
        <p:spPr>
          <a:xfrm>
            <a:off x="609600" y="5459730"/>
            <a:ext cx="3829050" cy="636270"/>
          </a:xfrm>
          <a:prstGeom prst="line">
            <a:avLst/>
          </a:prstGeom>
          <a:ln w="19050">
            <a:solidFill>
              <a:srgbClr val="0CA75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B6A4628-B2CC-8D79-7852-2B533D91D2EF}"/>
              </a:ext>
            </a:extLst>
          </p:cNvPr>
          <p:cNvSpPr txBox="1"/>
          <p:nvPr/>
        </p:nvSpPr>
        <p:spPr>
          <a:xfrm>
            <a:off x="5989407" y="2623658"/>
            <a:ext cx="5257041" cy="3154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Clr>
                <a:schemeClr val="accent1"/>
              </a:buClr>
            </a:pP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Consumption envelope slightly different to what we obtained with the SVM. </a:t>
            </a:r>
          </a:p>
          <a:p>
            <a:pPr algn="just">
              <a:buClr>
                <a:schemeClr val="accent1"/>
              </a:buClr>
            </a:pPr>
            <a:endParaRPr lang="es-E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More curvy boundaries.</a:t>
            </a:r>
          </a:p>
          <a:p>
            <a:pPr lvl="1" algn="just">
              <a:buClr>
                <a:schemeClr val="accent1"/>
              </a:buClr>
            </a:pPr>
            <a:endParaRPr lang="es-E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l-GR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π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= 0.3 M NaCl, </a:t>
            </a: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regardless of the temperature, all conditions with pH 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11.25 were predicted as safe.</a:t>
            </a:r>
          </a:p>
          <a:p>
            <a:pPr marL="628650" lvl="1" indent="-17145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When T = 30 ˚C, more conditions were predicted as safe, including some at pH </a:t>
            </a:r>
            <a:r>
              <a:rPr lang="en-U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≥ 11.25 and low osmolarity.</a:t>
            </a: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628650" lvl="1" indent="-17145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 sz="14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 algn="just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When pH = 9, </a:t>
            </a:r>
            <a:r>
              <a:rPr lang="es-ES" sz="1400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lang="es-ES" sz="1400" dirty="0">
                <a:ea typeface="Times New Roman" panose="02020603050405020304" pitchFamily="18" charset="0"/>
                <a:cs typeface="Times New Roman" panose="02020603050405020304" pitchFamily="18" charset="0"/>
              </a:rPr>
              <a:t> conditions were predicted as safe.</a:t>
            </a:r>
          </a:p>
          <a:p>
            <a:pPr marL="1085850" lvl="2" indent="-171450" algn="just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 sz="11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lvl="1" indent="-171450" algn="just">
              <a:lnSpc>
                <a:spcPct val="150000"/>
              </a:lnSpc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 sz="11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B3D6DB-532F-6D67-CF21-28E17275F317}"/>
              </a:ext>
            </a:extLst>
          </p:cNvPr>
          <p:cNvSpPr txBox="1"/>
          <p:nvPr/>
        </p:nvSpPr>
        <p:spPr>
          <a:xfrm>
            <a:off x="7944867" y="81052"/>
            <a:ext cx="46267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all predictions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;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safe predictions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; </a:t>
            </a:r>
            <a:r>
              <a:rPr lang="en-US" sz="1200" u="sng" dirty="0">
                <a:solidFill>
                  <a:srgbClr val="0000FF"/>
                </a:solidFill>
                <a:latin typeface="Arial" panose="020B060402020202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 safe predictions</a:t>
            </a:r>
            <a:endParaRPr lang="en-US" sz="1200" u="sng" dirty="0">
              <a:solidFill>
                <a:srgbClr val="0000FF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69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92F0B-51C6-4EE1-A443-A9B92829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V</a:t>
            </a:r>
            <a:r>
              <a:rPr lang="en-US" cap="none" dirty="0"/>
              <a:t>alidating the lactate consumption envelope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92D35-7530-46AC-B926-2B5F30091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IN" smtClean="0"/>
              <a:pPr>
                <a:spcAft>
                  <a:spcPts val="600"/>
                </a:spcAft>
              </a:pPr>
              <a:t>12</a:t>
            </a:fld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B58CFC-75C8-4B08-AD93-823E6BFD78D5}"/>
              </a:ext>
            </a:extLst>
          </p:cNvPr>
          <p:cNvSpPr/>
          <p:nvPr/>
        </p:nvSpPr>
        <p:spPr>
          <a:xfrm>
            <a:off x="363416" y="6299252"/>
            <a:ext cx="1373105" cy="413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6D3CB3C-C4DA-B385-D347-AFF39F9259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680461"/>
              </p:ext>
            </p:extLst>
          </p:nvPr>
        </p:nvGraphicFramePr>
        <p:xfrm>
          <a:off x="589437" y="2086252"/>
          <a:ext cx="6219735" cy="2163161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534354">
                  <a:extLst>
                    <a:ext uri="{9D8B030D-6E8A-4147-A177-3AD203B41FA5}">
                      <a16:colId xmlns:a16="http://schemas.microsoft.com/office/drawing/2014/main" val="2353320652"/>
                    </a:ext>
                  </a:extLst>
                </a:gridCol>
                <a:gridCol w="641225">
                  <a:extLst>
                    <a:ext uri="{9D8B030D-6E8A-4147-A177-3AD203B41FA5}">
                      <a16:colId xmlns:a16="http://schemas.microsoft.com/office/drawing/2014/main" val="2574597361"/>
                    </a:ext>
                  </a:extLst>
                </a:gridCol>
                <a:gridCol w="1159475">
                  <a:extLst>
                    <a:ext uri="{9D8B030D-6E8A-4147-A177-3AD203B41FA5}">
                      <a16:colId xmlns:a16="http://schemas.microsoft.com/office/drawing/2014/main" val="2382214899"/>
                    </a:ext>
                  </a:extLst>
                </a:gridCol>
                <a:gridCol w="1431045">
                  <a:extLst>
                    <a:ext uri="{9D8B030D-6E8A-4147-A177-3AD203B41FA5}">
                      <a16:colId xmlns:a16="http://schemas.microsoft.com/office/drawing/2014/main" val="4282123492"/>
                    </a:ext>
                  </a:extLst>
                </a:gridCol>
                <a:gridCol w="1331492">
                  <a:extLst>
                    <a:ext uri="{9D8B030D-6E8A-4147-A177-3AD203B41FA5}">
                      <a16:colId xmlns:a16="http://schemas.microsoft.com/office/drawing/2014/main" val="2958854186"/>
                    </a:ext>
                  </a:extLst>
                </a:gridCol>
                <a:gridCol w="1122144">
                  <a:extLst>
                    <a:ext uri="{9D8B030D-6E8A-4147-A177-3AD203B41FA5}">
                      <a16:colId xmlns:a16="http://schemas.microsoft.com/office/drawing/2014/main" val="3862663417"/>
                    </a:ext>
                  </a:extLst>
                </a:gridCol>
              </a:tblGrid>
              <a:tr h="408373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100" b="1" kern="1200" dirty="0">
                          <a:solidFill>
                            <a:schemeClr val="bg1"/>
                          </a:solidFill>
                          <a:effectLst/>
                        </a:rPr>
                        <a:t>pH</a:t>
                      </a:r>
                      <a:endParaRPr lang="es-ES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100" b="1" kern="1200" dirty="0">
                          <a:solidFill>
                            <a:schemeClr val="bg1"/>
                          </a:solidFill>
                          <a:effectLst/>
                        </a:rPr>
                        <a:t>T [˚C]</a:t>
                      </a:r>
                      <a:endParaRPr lang="es-ES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100" b="1" kern="1200" dirty="0">
                          <a:solidFill>
                            <a:schemeClr val="bg1"/>
                          </a:solidFill>
                          <a:effectLst/>
                        </a:rPr>
                        <a:t>π [mM NaCl]</a:t>
                      </a:r>
                      <a:endParaRPr lang="es-ES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100" b="1" kern="1200" dirty="0">
                          <a:solidFill>
                            <a:schemeClr val="bg1"/>
                          </a:solidFill>
                          <a:effectLst/>
                        </a:rPr>
                        <a:t>Prediction </a:t>
                      </a:r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</a:rPr>
                        <a:t>(SVM)</a:t>
                      </a:r>
                      <a:endParaRPr lang="es-ES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</a:rPr>
                        <a:t>Prediction (ANN)</a:t>
                      </a:r>
                      <a:endParaRPr lang="es-ES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1" kern="1200" dirty="0">
                          <a:solidFill>
                            <a:schemeClr val="bg1"/>
                          </a:solidFill>
                          <a:effectLst/>
                        </a:rPr>
                        <a:t>Actual value</a:t>
                      </a:r>
                      <a:endParaRPr lang="es-ES" sz="1100" b="1" kern="1200" dirty="0">
                        <a:solidFill>
                          <a:schemeClr val="bg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1011519"/>
                  </a:ext>
                </a:extLst>
              </a:tr>
              <a:tr h="4386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100" b="0" kern="12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s-ES" sz="11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100" b="0" kern="120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s-ES" sz="11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</a:rPr>
                        <a:t>0.3</a:t>
                      </a:r>
                      <a:endParaRPr lang="es-E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</a:rPr>
                        <a:t>Not safe (100%)</a:t>
                      </a:r>
                      <a:endParaRPr lang="es-E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kern="1200">
                          <a:solidFill>
                            <a:schemeClr val="tx1"/>
                          </a:solidFill>
                          <a:effectLst/>
                        </a:rPr>
                        <a:t>Not safe (100%)</a:t>
                      </a:r>
                      <a:endParaRPr lang="es-ES" sz="11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kern="1200">
                          <a:solidFill>
                            <a:schemeClr val="tx1"/>
                          </a:solidFill>
                          <a:effectLst/>
                        </a:rPr>
                        <a:t>Not safe</a:t>
                      </a:r>
                      <a:endParaRPr lang="es-ES" sz="11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08905"/>
                  </a:ext>
                </a:extLst>
              </a:tr>
              <a:tr h="4386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100" b="0" kern="1200">
                          <a:solidFill>
                            <a:schemeClr val="tx1"/>
                          </a:solidFill>
                          <a:effectLst/>
                        </a:rPr>
                        <a:t>9.5</a:t>
                      </a:r>
                      <a:endParaRPr lang="es-ES" sz="11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100" b="0" kern="120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s-ES" sz="11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kern="1200">
                          <a:solidFill>
                            <a:schemeClr val="tx1"/>
                          </a:solidFill>
                          <a:effectLst/>
                        </a:rPr>
                        <a:t>0.3</a:t>
                      </a:r>
                      <a:endParaRPr lang="es-ES" sz="11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</a:rPr>
                        <a:t>Not safe (100%)</a:t>
                      </a:r>
                      <a:endParaRPr lang="es-E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</a:rPr>
                        <a:t>Not safe (100%)</a:t>
                      </a:r>
                      <a:endParaRPr lang="es-E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kern="1200">
                          <a:solidFill>
                            <a:schemeClr val="tx1"/>
                          </a:solidFill>
                          <a:effectLst/>
                        </a:rPr>
                        <a:t>Not safe</a:t>
                      </a:r>
                      <a:endParaRPr lang="es-ES" sz="11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17707"/>
                  </a:ext>
                </a:extLst>
              </a:tr>
              <a:tr h="4386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100" b="0" kern="120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s-ES" sz="11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100" b="0" kern="1200">
                          <a:solidFill>
                            <a:schemeClr val="tx1"/>
                          </a:solidFill>
                          <a:effectLst/>
                        </a:rPr>
                        <a:t>45</a:t>
                      </a:r>
                      <a:endParaRPr lang="es-ES" sz="11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kern="1200">
                          <a:solidFill>
                            <a:schemeClr val="tx1"/>
                          </a:solidFill>
                          <a:effectLst/>
                        </a:rPr>
                        <a:t>0.3</a:t>
                      </a:r>
                      <a:endParaRPr lang="es-ES" sz="11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</a:rPr>
                        <a:t>Safe (100%)</a:t>
                      </a:r>
                      <a:endParaRPr lang="es-E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</a:rPr>
                        <a:t>Safe (100%)</a:t>
                      </a:r>
                      <a:endParaRPr lang="es-E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</a:rPr>
                        <a:t>Safe</a:t>
                      </a:r>
                      <a:endParaRPr lang="es-E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2466230"/>
                  </a:ext>
                </a:extLst>
              </a:tr>
              <a:tr h="43869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100" b="0" kern="120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s-ES" sz="11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100" b="0" kern="1200">
                          <a:solidFill>
                            <a:schemeClr val="tx1"/>
                          </a:solidFill>
                          <a:effectLst/>
                        </a:rPr>
                        <a:t>42</a:t>
                      </a:r>
                      <a:endParaRPr lang="es-ES" sz="11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</a:rPr>
                        <a:t>0.6</a:t>
                      </a:r>
                      <a:endParaRPr lang="es-E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kern="1200">
                          <a:solidFill>
                            <a:schemeClr val="tx1"/>
                          </a:solidFill>
                          <a:effectLst/>
                        </a:rPr>
                        <a:t>Not safe (100%)</a:t>
                      </a:r>
                      <a:endParaRPr lang="es-ES" sz="11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</a:rPr>
                        <a:t>Not safe (100%)</a:t>
                      </a:r>
                      <a:endParaRPr lang="es-E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100" b="0" kern="1200" dirty="0">
                          <a:solidFill>
                            <a:schemeClr val="tx1"/>
                          </a:solidFill>
                          <a:effectLst/>
                        </a:rPr>
                        <a:t>Not safe</a:t>
                      </a:r>
                      <a:endParaRPr lang="es-ES" sz="11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544332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4F1FE5-AAF7-5C7F-9552-44D2A8DC5E33}"/>
              </a:ext>
            </a:extLst>
          </p:cNvPr>
          <p:cNvSpPr txBox="1"/>
          <p:nvPr/>
        </p:nvSpPr>
        <p:spPr>
          <a:xfrm>
            <a:off x="7239214" y="2086252"/>
            <a:ext cx="4221858" cy="2624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4 validations carried out and contrasted.</a:t>
            </a:r>
          </a:p>
          <a:p>
            <a:pPr marL="685800" lvl="1" indent="-22860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Each prediction was repeated 1100000 times. The outcome was robust and constant.</a:t>
            </a:r>
          </a:p>
          <a:p>
            <a:pPr marL="685800" lvl="1" indent="-22860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SVM and ANN-classifiers agreed on all the predictions.</a:t>
            </a:r>
          </a:p>
          <a:p>
            <a:pPr marL="685800" lvl="1" indent="-22860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All the predictions matched with the actual outcome.</a:t>
            </a:r>
          </a:p>
          <a:p>
            <a:endParaRPr lang="en-US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8E9A329A-0CE8-D236-CF65-E26FB15E4860}"/>
              </a:ext>
            </a:extLst>
          </p:cNvPr>
          <p:cNvSpPr/>
          <p:nvPr/>
        </p:nvSpPr>
        <p:spPr>
          <a:xfrm rot="5400000">
            <a:off x="5818585" y="-816947"/>
            <a:ext cx="413340" cy="10871637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A2EC054-89A4-B7F6-5123-87B63E83AE44}"/>
              </a:ext>
            </a:extLst>
          </p:cNvPr>
          <p:cNvSpPr txBox="1">
            <a:spLocks/>
          </p:cNvSpPr>
          <p:nvPr/>
        </p:nvSpPr>
        <p:spPr>
          <a:xfrm>
            <a:off x="5276065" y="5130437"/>
            <a:ext cx="1498380" cy="28797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</a:rPr>
              <a:t>Reliable classifiers</a:t>
            </a:r>
            <a:endParaRPr lang="en-IN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63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22C0-3CE1-4FA1-9604-2CFDBC95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996713"/>
            <a:ext cx="5445369" cy="1114784"/>
          </a:xfrm>
        </p:spPr>
        <p:txBody>
          <a:bodyPr/>
          <a:lstStyle/>
          <a:p>
            <a:r>
              <a:rPr lang="en-IN" sz="2800" dirty="0"/>
              <a:t>C</a:t>
            </a:r>
            <a:r>
              <a:rPr lang="en-IN" sz="2800" cap="none" dirty="0"/>
              <a:t>onclusions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BC3F2-B4B0-476E-B1B8-BF10CC2FF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438" y="2828531"/>
            <a:ext cx="5023593" cy="3454523"/>
          </a:xfrm>
        </p:spPr>
        <p:txBody>
          <a:bodyPr/>
          <a:lstStyle/>
          <a:p>
            <a:pPr algn="just"/>
            <a:r>
              <a:rPr lang="en-IN" sz="1500" dirty="0"/>
              <a:t>The best algorithm was the SVM, followed closely by the ANN.</a:t>
            </a:r>
          </a:p>
          <a:p>
            <a:pPr algn="just">
              <a:lnSpc>
                <a:spcPct val="150000"/>
              </a:lnSpc>
            </a:pPr>
            <a:r>
              <a:rPr lang="en-IN" sz="1500" dirty="0"/>
              <a:t>The selected classifiers have been successfully used to:</a:t>
            </a:r>
          </a:p>
          <a:p>
            <a:pPr lvl="1" algn="just"/>
            <a:r>
              <a:rPr lang="en-IN" sz="1300" dirty="0"/>
              <a:t>Make predictions over specific conditions.</a:t>
            </a:r>
          </a:p>
          <a:p>
            <a:pPr lvl="1" algn="just">
              <a:lnSpc>
                <a:spcPct val="150000"/>
              </a:lnSpc>
            </a:pPr>
            <a:r>
              <a:rPr lang="en-IN" sz="1300" dirty="0"/>
              <a:t>Map the lactate consumption envelope.</a:t>
            </a:r>
          </a:p>
          <a:p>
            <a:pPr algn="just"/>
            <a:r>
              <a:rPr lang="en-IN" sz="1500" dirty="0"/>
              <a:t>Temperature plays the most important role, followed by pH and, finally, osmolarity.</a:t>
            </a:r>
          </a:p>
          <a:p>
            <a:pPr algn="just">
              <a:lnSpc>
                <a:spcPct val="150000"/>
              </a:lnSpc>
            </a:pPr>
            <a:r>
              <a:rPr lang="en-IN" sz="1500" dirty="0"/>
              <a:t>The classifiers have been validated.</a:t>
            </a:r>
          </a:p>
          <a:p>
            <a:pPr lvl="1" algn="just"/>
            <a:r>
              <a:rPr lang="en-IN" sz="1300" dirty="0"/>
              <a:t>4/4 predictions were correct.</a:t>
            </a:r>
          </a:p>
          <a:p>
            <a:pPr marL="457200" lvl="1" indent="0">
              <a:spcBef>
                <a:spcPts val="1800"/>
              </a:spcBef>
              <a:buNone/>
            </a:pPr>
            <a:endParaRPr lang="en-IN" dirty="0"/>
          </a:p>
        </p:txBody>
      </p:sp>
      <p:pic>
        <p:nvPicPr>
          <p:cNvPr id="21" name="Picture Placeholder 20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4" b="13454"/>
          <a:stretch>
            <a:fillRect/>
          </a:stretch>
        </p:blipFill>
        <p:spPr/>
      </p:pic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Confidential</a:t>
            </a:r>
            <a:endParaRPr lang="en-IN" dirty="0"/>
          </a:p>
        </p:txBody>
      </p:sp>
      <p:pic>
        <p:nvPicPr>
          <p:cNvPr id="12" name="Picture Placeholder 11" descr="A picture containing outdoor, building&#10;&#10;Description automatically generated">
            <a:extLst>
              <a:ext uri="{FF2B5EF4-FFF2-40B4-BE49-F238E27FC236}">
                <a16:creationId xmlns:a16="http://schemas.microsoft.com/office/drawing/2014/main" id="{6B725991-3663-49F3-ACC4-D1C2F364746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8566" r="18566"/>
          <a:stretch>
            <a:fillRect/>
          </a:stretch>
        </p:blipFill>
        <p:spPr>
          <a:xfrm>
            <a:off x="5919754" y="0"/>
            <a:ext cx="3430408" cy="4091942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4BEA8B2-E8E9-47C0-B080-F6D40DCBB48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8897" r="88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82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2C0A42-6D1B-4B6E-959B-1609A3825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896815"/>
            <a:ext cx="5445369" cy="1114784"/>
          </a:xfrm>
        </p:spPr>
        <p:txBody>
          <a:bodyPr/>
          <a:lstStyle/>
          <a:p>
            <a:r>
              <a:rPr lang="en-US" sz="2800" dirty="0"/>
              <a:t>F</a:t>
            </a:r>
            <a:r>
              <a:rPr lang="en-US" sz="2800" cap="none" dirty="0"/>
              <a:t>urther steps</a:t>
            </a:r>
            <a:endParaRPr lang="en-IN" sz="2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E42C9A-B4DC-4A46-A073-8421E387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704183"/>
            <a:ext cx="4851010" cy="365125"/>
          </a:xfrm>
        </p:spPr>
        <p:txBody>
          <a:bodyPr/>
          <a:lstStyle/>
          <a:p>
            <a:pPr lvl="1">
              <a:spcBef>
                <a:spcPts val="3000"/>
              </a:spcBef>
            </a:pPr>
            <a:endParaRPr lang="en-IN" sz="1400" dirty="0"/>
          </a:p>
          <a:p>
            <a:endParaRPr lang="en-IN" sz="1800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Confidential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E47394-57D7-4000-A0FD-47FEC346A8B1}"/>
              </a:ext>
            </a:extLst>
          </p:cNvPr>
          <p:cNvSpPr txBox="1">
            <a:spLocks/>
          </p:cNvSpPr>
          <p:nvPr/>
        </p:nvSpPr>
        <p:spPr>
          <a:xfrm>
            <a:off x="6033856" y="2709554"/>
            <a:ext cx="5445369" cy="3454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3000"/>
              </a:spcBef>
            </a:pPr>
            <a:r>
              <a:rPr lang="en-IN" sz="1500" dirty="0"/>
              <a:t>Carry out more validations in order to increase the reliability of the classifiers and to increase the robustness of the lactate consumption envelope.</a:t>
            </a:r>
          </a:p>
          <a:p>
            <a:pPr algn="just">
              <a:spcBef>
                <a:spcPts val="3000"/>
              </a:spcBef>
            </a:pPr>
            <a:r>
              <a:rPr lang="en-IN" sz="1500" dirty="0"/>
              <a:t>Cross the safe lactate consumption envelope with the strain envelope and the industrial envelope in order to define the operational envelope.</a:t>
            </a:r>
          </a:p>
          <a:p>
            <a:pPr algn="just">
              <a:spcBef>
                <a:spcPts val="3000"/>
              </a:spcBef>
            </a:pPr>
            <a:r>
              <a:rPr lang="en-IN" sz="1500" dirty="0"/>
              <a:t>Define the consumption and operational envelope for glycolate.</a:t>
            </a:r>
          </a:p>
          <a:p>
            <a:pPr algn="just">
              <a:spcBef>
                <a:spcPts val="3000"/>
              </a:spcBef>
            </a:pPr>
            <a:endParaRPr lang="en-IN" sz="1600" dirty="0"/>
          </a:p>
          <a:p>
            <a:pPr>
              <a:spcBef>
                <a:spcPts val="3000"/>
              </a:spcBef>
            </a:pPr>
            <a:endParaRPr lang="en-IN" sz="1600" dirty="0"/>
          </a:p>
          <a:p>
            <a:pPr>
              <a:spcBef>
                <a:spcPts val="3000"/>
              </a:spcBef>
            </a:pPr>
            <a:endParaRPr lang="en-IN" sz="1600" dirty="0"/>
          </a:p>
          <a:p>
            <a:pPr>
              <a:spcBef>
                <a:spcPts val="3000"/>
              </a:spcBef>
            </a:pPr>
            <a:endParaRPr lang="en-IN" sz="1600" dirty="0"/>
          </a:p>
          <a:p>
            <a:pPr>
              <a:spcBef>
                <a:spcPts val="3000"/>
              </a:spcBef>
            </a:pPr>
            <a:endParaRPr lang="en-IN" sz="1200" dirty="0"/>
          </a:p>
          <a:p>
            <a:endParaRPr lang="en-IN" sz="1600" dirty="0"/>
          </a:p>
          <a:p>
            <a:endParaRPr lang="en-IN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1600" dirty="0"/>
          </a:p>
          <a:p>
            <a:endParaRPr lang="en-IN" sz="1600" dirty="0"/>
          </a:p>
          <a:p>
            <a:pPr marL="457200" lvl="1" indent="0">
              <a:spcBef>
                <a:spcPts val="1800"/>
              </a:spcBef>
              <a:buFont typeface="Arial" panose="020B0604020202020204" pitchFamily="34" charset="0"/>
              <a:buNone/>
            </a:pPr>
            <a:endParaRPr lang="en-IN" dirty="0"/>
          </a:p>
        </p:txBody>
      </p:sp>
      <p:pic>
        <p:nvPicPr>
          <p:cNvPr id="11" name="Picture Placeholder 10" descr="A picture containing plant, tree&#10;&#10;Description automatically generated">
            <a:extLst>
              <a:ext uri="{FF2B5EF4-FFF2-40B4-BE49-F238E27FC236}">
                <a16:creationId xmlns:a16="http://schemas.microsoft.com/office/drawing/2014/main" id="{673FDB3D-D65B-40C2-A50C-A3E97ADB5EE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7203" r="172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696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D519AC-7392-4C53-9E3F-08F1208BC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</a:t>
            </a:r>
            <a:r>
              <a:rPr lang="en-US" sz="4400" cap="none" dirty="0"/>
              <a:t>hank you!</a:t>
            </a:r>
            <a:endParaRPr lang="en-US" sz="44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A294210-0A3A-40B7-8019-FDFD9DA75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8613" y="4103099"/>
            <a:ext cx="5324692" cy="1614090"/>
          </a:xfrm>
        </p:spPr>
        <p:txBody>
          <a:bodyPr>
            <a:normAutofit/>
          </a:bodyPr>
          <a:lstStyle/>
          <a:p>
            <a:r>
              <a:rPr lang="en-US" sz="1600" dirty="0">
                <a:hlinkClick r:id="rId4"/>
              </a:rPr>
              <a:t>marc.garcialopez@photanol.com</a:t>
            </a:r>
            <a:endParaRPr lang="en-US" sz="1600" dirty="0"/>
          </a:p>
          <a:p>
            <a:endParaRPr lang="en-IN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BAD79F-DC94-4F5D-8A43-C69B1B42666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8613" y="4983542"/>
            <a:ext cx="3638674" cy="453938"/>
          </a:xfrm>
        </p:spPr>
        <p:txBody>
          <a:bodyPr>
            <a:normAutofit/>
          </a:bodyPr>
          <a:lstStyle/>
          <a:p>
            <a:r>
              <a:rPr lang="en-IN" sz="1600" dirty="0">
                <a:hlinkClick r:id="rId5"/>
              </a:rPr>
              <a:t>https://photanol.com/</a:t>
            </a:r>
            <a:endParaRPr lang="en-IN" sz="16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94017E-1711-4571-AB76-677F2A6F69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" name="intro_video2">
            <a:hlinkClick r:id="" action="ppaction://media"/>
            <a:extLst>
              <a:ext uri="{FF2B5EF4-FFF2-40B4-BE49-F238E27FC236}">
                <a16:creationId xmlns:a16="http://schemas.microsoft.com/office/drawing/2014/main" id="{9C439FC0-312A-4DE0-8BE6-66B95D244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-1230510" y="1230509"/>
            <a:ext cx="6885382" cy="44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487B60-F261-45EC-9627-5E612430FDA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Photanol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A88AF-DB8A-4271-84BF-A8EFA98F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0607DA8-6843-427B-8234-C58238E1E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7829"/>
            <a:ext cx="4468698" cy="1444275"/>
          </a:xfrm>
        </p:spPr>
        <p:txBody>
          <a:bodyPr/>
          <a:lstStyle/>
          <a:p>
            <a:r>
              <a:rPr lang="en-US" sz="2800" dirty="0"/>
              <a:t>P</a:t>
            </a:r>
            <a:r>
              <a:rPr lang="en-US" sz="2800" cap="none" dirty="0"/>
              <a:t>hotanol’s approach</a:t>
            </a:r>
            <a:endParaRPr lang="en-IN" sz="2800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Confidential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01838A-5446-38C9-C42B-1A6F0AD77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2"/>
          <a:stretch/>
        </p:blipFill>
        <p:spPr>
          <a:xfrm>
            <a:off x="6020096" y="247829"/>
            <a:ext cx="2490942" cy="27831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7EBD23-6DBF-FA1F-8E9B-B1906783B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610" y="354888"/>
            <a:ext cx="2375332" cy="29330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94E4EB-FFC0-D382-A018-242531999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416" y="2181219"/>
            <a:ext cx="3907027" cy="3875560"/>
          </a:xfrm>
          <a:prstGeom prst="roundRect">
            <a:avLst>
              <a:gd name="adj" fmla="val 15625"/>
            </a:avLst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8152B28-70E3-EE96-8EAC-A6198A34D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2523" y="3198552"/>
            <a:ext cx="2558515" cy="29493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4FAE69-7ADB-1FEF-3B70-092AE77842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8610" y="3484347"/>
            <a:ext cx="2413961" cy="285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8E31FD-BE74-4CB3-A5A5-65214835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cap="none" dirty="0"/>
              <a:t>he problem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9EAE20-443B-4528-BBD6-32BD19163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3322" y="5293531"/>
            <a:ext cx="5133222" cy="586208"/>
          </a:xfrm>
        </p:spPr>
        <p:txBody>
          <a:bodyPr/>
          <a:lstStyle/>
          <a:p>
            <a:pPr algn="l"/>
            <a:r>
              <a:rPr lang="en-IN" sz="2000" dirty="0"/>
              <a:t>PBR contaminated with biological pollutants</a:t>
            </a:r>
          </a:p>
          <a:p>
            <a:pPr algn="l"/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341D9-3B78-467A-9828-B85D230F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730" y="6361373"/>
            <a:ext cx="2743200" cy="249385"/>
          </a:xfrm>
        </p:spPr>
        <p:txBody>
          <a:bodyPr/>
          <a:lstStyle/>
          <a:p>
            <a:fld id="{48BB047D-A6CD-43AB-96F0-683C726B586B}" type="slidenum">
              <a:rPr lang="en-IN" smtClean="0"/>
              <a:pPr/>
              <a:t>3</a:t>
            </a:fld>
            <a:endParaRPr lang="en-IN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7" b="27097"/>
          <a:stretch>
            <a:fillRect/>
          </a:stretch>
        </p:blipFill>
        <p:spPr>
          <a:xfrm>
            <a:off x="0" y="-207709"/>
            <a:ext cx="12192000" cy="3713018"/>
          </a:xfr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Confidential</a:t>
            </a:r>
          </a:p>
        </p:txBody>
      </p:sp>
      <p:pic>
        <p:nvPicPr>
          <p:cNvPr id="2050" name="Picture 2" descr="Mic-UK: Ciliates">
            <a:extLst>
              <a:ext uri="{FF2B5EF4-FFF2-40B4-BE49-F238E27FC236}">
                <a16:creationId xmlns:a16="http://schemas.microsoft.com/office/drawing/2014/main" id="{9276927B-6D47-4580-8E0A-65412DF0E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398" y="785179"/>
            <a:ext cx="1257659" cy="117539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ight Brace 18">
            <a:extLst>
              <a:ext uri="{FF2B5EF4-FFF2-40B4-BE49-F238E27FC236}">
                <a16:creationId xmlns:a16="http://schemas.microsoft.com/office/drawing/2014/main" id="{1506629B-802B-41BA-98A5-BBBA98E5BAA5}"/>
              </a:ext>
            </a:extLst>
          </p:cNvPr>
          <p:cNvSpPr/>
          <p:nvPr/>
        </p:nvSpPr>
        <p:spPr>
          <a:xfrm>
            <a:off x="5746640" y="5100449"/>
            <a:ext cx="329904" cy="97237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03D8C451-D1DE-4F21-B7C6-AEE5C0D74770}"/>
              </a:ext>
            </a:extLst>
          </p:cNvPr>
          <p:cNvSpPr txBox="1">
            <a:spLocks/>
          </p:cNvSpPr>
          <p:nvPr/>
        </p:nvSpPr>
        <p:spPr>
          <a:xfrm>
            <a:off x="6345115" y="4991654"/>
            <a:ext cx="5481203" cy="1261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Compete for nutrients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Consume the bio-products (SMP)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Sudden crashes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2" name="Picture 2" descr="SEM images of the Pseudomonas stutzeri strain CW (a×40000, b×80000). |  Download Scientific Diagram">
            <a:extLst>
              <a:ext uri="{FF2B5EF4-FFF2-40B4-BE49-F238E27FC236}">
                <a16:creationId xmlns:a16="http://schemas.microsoft.com/office/drawing/2014/main" id="{20A4B4F0-5FCF-AB8C-F2C2-AF6859728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2" r="19662" b="27286"/>
          <a:stretch/>
        </p:blipFill>
        <p:spPr bwMode="auto">
          <a:xfrm>
            <a:off x="865954" y="515418"/>
            <a:ext cx="1257659" cy="11792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B6001F-0024-15E3-CC87-0B2C3570419F}"/>
              </a:ext>
            </a:extLst>
          </p:cNvPr>
          <p:cNvSpPr txBox="1"/>
          <p:nvPr/>
        </p:nvSpPr>
        <p:spPr>
          <a:xfrm>
            <a:off x="379372" y="1820094"/>
            <a:ext cx="233623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Product consuming bacteria</a:t>
            </a:r>
            <a:endParaRPr lang="es-E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13C392-2DC1-2AA2-C14A-8D9A2E900D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72" t="336" r="34136" b="-336"/>
          <a:stretch/>
        </p:blipFill>
        <p:spPr>
          <a:xfrm>
            <a:off x="3244719" y="1984955"/>
            <a:ext cx="1257659" cy="11792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B9CF62E-EFD1-B8C6-E962-5C627891A4D8}"/>
              </a:ext>
            </a:extLst>
          </p:cNvPr>
          <p:cNvSpPr txBox="1"/>
          <p:nvPr/>
        </p:nvSpPr>
        <p:spPr>
          <a:xfrm>
            <a:off x="3502956" y="3302957"/>
            <a:ext cx="71328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Fungi</a:t>
            </a:r>
            <a:endParaRPr lang="es-ES" sz="14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2DEFD64-8AEE-FA00-8045-201EF2FC87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17" r="29389"/>
          <a:stretch/>
        </p:blipFill>
        <p:spPr>
          <a:xfrm>
            <a:off x="4898295" y="558314"/>
            <a:ext cx="1257659" cy="1175392"/>
          </a:xfrm>
          <a:prstGeom prst="roundRect">
            <a:avLst>
              <a:gd name="adj" fmla="val 3239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3E10401-B71D-C9CC-D58F-9E3A050C6F61}"/>
              </a:ext>
            </a:extLst>
          </p:cNvPr>
          <p:cNvSpPr txBox="1"/>
          <p:nvPr/>
        </p:nvSpPr>
        <p:spPr>
          <a:xfrm>
            <a:off x="4875597" y="125269"/>
            <a:ext cx="124875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Other algae</a:t>
            </a:r>
            <a:endParaRPr lang="es-ES" sz="1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2D6147E-40EA-4B87-695F-4024468BFA4F}"/>
              </a:ext>
            </a:extLst>
          </p:cNvPr>
          <p:cNvSpPr txBox="1"/>
          <p:nvPr/>
        </p:nvSpPr>
        <p:spPr>
          <a:xfrm>
            <a:off x="7195398" y="325943"/>
            <a:ext cx="124875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Zooplankton</a:t>
            </a:r>
            <a:endParaRPr lang="es-ES" sz="14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361B619-09D5-20AB-4FB0-C65C121953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953"/>
          <a:stretch/>
        </p:blipFill>
        <p:spPr>
          <a:xfrm>
            <a:off x="9188936" y="1920817"/>
            <a:ext cx="1257660" cy="117925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0948925A-6171-E423-0584-79C8EA74D198}"/>
              </a:ext>
            </a:extLst>
          </p:cNvPr>
          <p:cNvSpPr txBox="1"/>
          <p:nvPr/>
        </p:nvSpPr>
        <p:spPr>
          <a:xfrm>
            <a:off x="9207646" y="3211236"/>
            <a:ext cx="124875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Viruses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7213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9" grpId="0" animBg="1"/>
      <p:bldP spid="6" grpId="0" animBg="1"/>
      <p:bldP spid="25" grpId="0" animBg="1"/>
      <p:bldP spid="33" grpId="0" animBg="1"/>
      <p:bldP spid="50" grpId="0" animBg="1"/>
      <p:bldP spid="6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607DA8-6843-427B-8234-C58238E1E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92319"/>
            <a:ext cx="4468698" cy="1444275"/>
          </a:xfrm>
        </p:spPr>
        <p:txBody>
          <a:bodyPr/>
          <a:lstStyle/>
          <a:p>
            <a:r>
              <a:rPr lang="en-US" dirty="0"/>
              <a:t>G</a:t>
            </a:r>
            <a:r>
              <a:rPr lang="en-US" cap="none" dirty="0"/>
              <a:t>oal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A41760-72CD-4C84-9570-EE30C5126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306" y="2532896"/>
            <a:ext cx="4384808" cy="1188533"/>
          </a:xfrm>
        </p:spPr>
        <p:txBody>
          <a:bodyPr/>
          <a:lstStyle/>
          <a:p>
            <a:pPr algn="just"/>
            <a:r>
              <a:rPr lang="en-IN" sz="1600" dirty="0"/>
              <a:t>Find those combinations of temperature (T), pH and osmolarity (</a:t>
            </a:r>
            <a:r>
              <a:rPr lang="el-GR" sz="1600" dirty="0"/>
              <a:t>π</a:t>
            </a:r>
            <a:r>
              <a:rPr lang="en-IN" sz="1600" dirty="0"/>
              <a:t>) that inactivate the biological pollutants and, therefore, prevent the consumption of lactate in our PBRs (</a:t>
            </a:r>
            <a:r>
              <a:rPr lang="el-GR" sz="1600" dirty="0"/>
              <a:t>β</a:t>
            </a:r>
            <a:r>
              <a:rPr lang="en-US" sz="1600" dirty="0"/>
              <a:t> &lt; 0.1 mM/day</a:t>
            </a:r>
            <a:r>
              <a:rPr lang="en-IN" sz="1600" dirty="0"/>
              <a:t>).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487B60-F261-45EC-9627-5E612430FDA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Photanol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A88AF-DB8A-4271-84BF-A8EFA98F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Confidential</a:t>
            </a:r>
            <a:endParaRPr lang="en-IN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A6F28F0A-732A-6ED9-BCB6-0A125B81F978}"/>
              </a:ext>
            </a:extLst>
          </p:cNvPr>
          <p:cNvSpPr/>
          <p:nvPr/>
        </p:nvSpPr>
        <p:spPr>
          <a:xfrm>
            <a:off x="2456893" y="3852854"/>
            <a:ext cx="281743" cy="621632"/>
          </a:xfrm>
          <a:prstGeom prst="downArrow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3537BC52-4385-57BB-3AD8-065A71AE932A}"/>
              </a:ext>
            </a:extLst>
          </p:cNvPr>
          <p:cNvSpPr txBox="1">
            <a:spLocks/>
          </p:cNvSpPr>
          <p:nvPr/>
        </p:nvSpPr>
        <p:spPr>
          <a:xfrm>
            <a:off x="1286065" y="4666042"/>
            <a:ext cx="2623398" cy="3728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indent="0" algn="just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600" b="0" cap="none" baseline="0" dirty="0" smtClean="0">
                <a:solidFill>
                  <a:schemeClr val="bg1"/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/>
            <a:r>
              <a:rPr lang="en-US" dirty="0"/>
              <a:t>Safe consumption envelope</a:t>
            </a:r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F240612-5035-1971-9B0B-C38AD402C6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23791650"/>
              </p:ext>
            </p:extLst>
          </p:nvPr>
        </p:nvGraphicFramePr>
        <p:xfrm>
          <a:off x="6096000" y="453312"/>
          <a:ext cx="5589503" cy="3993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47487487-4AC1-8EE9-6AC7-7A4520FC90B4}"/>
              </a:ext>
            </a:extLst>
          </p:cNvPr>
          <p:cNvSpPr txBox="1">
            <a:spLocks/>
          </p:cNvSpPr>
          <p:nvPr/>
        </p:nvSpPr>
        <p:spPr>
          <a:xfrm>
            <a:off x="5874881" y="5057315"/>
            <a:ext cx="5481203" cy="5314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Industrial envelope: boundaries of our industrial process.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Strain envelope: physiological limits of cyanobacterial strains.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27322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3" grpId="0" animBg="1"/>
      <p:bldGraphic spid="6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92F0B-51C6-4EE1-A443-A9B92829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2800" cap="none" dirty="0"/>
              <a:t>Objectives</a:t>
            </a:r>
            <a:endParaRPr lang="en-GB" sz="2800" cap="non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18E591B-1B25-A6E8-6F86-71DFD2BA0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7" y="1814061"/>
            <a:ext cx="5481203" cy="4351338"/>
          </a:xfrm>
        </p:spPr>
        <p:txBody>
          <a:bodyPr/>
          <a:lstStyle/>
          <a:p>
            <a:pPr marL="0" indent="0">
              <a:buNone/>
            </a:pPr>
            <a:r>
              <a:rPr lang="es-ES" b="1" u="sng" dirty="0"/>
              <a:t>Main objectives:</a:t>
            </a:r>
          </a:p>
          <a:p>
            <a:endParaRPr lang="es-E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AD935E-4B53-5725-B41B-49EDE39C26D7}"/>
              </a:ext>
            </a:extLst>
          </p:cNvPr>
          <p:cNvSpPr txBox="1"/>
          <p:nvPr/>
        </p:nvSpPr>
        <p:spPr>
          <a:xfrm>
            <a:off x="538332" y="1871810"/>
            <a:ext cx="5131369" cy="314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US" sz="1800" dirty="0"/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Definition of the safe lactate consumption envelope.</a:t>
            </a:r>
          </a:p>
          <a:p>
            <a:pPr marL="685800" lvl="1" indent="-22860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β ≤ 0.1 mM/day.</a:t>
            </a:r>
          </a:p>
          <a:p>
            <a:pPr marL="228600" indent="-22860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Construction of classifiers based on ML algorithms that are capable of discerning between safe and not safe experiments.</a:t>
            </a:r>
            <a:endParaRPr lang="es-ES" sz="1600" dirty="0"/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s-ES" sz="1400" dirty="0"/>
          </a:p>
          <a:p>
            <a:endParaRPr lang="es-ES" dirty="0"/>
          </a:p>
        </p:txBody>
      </p:sp>
      <p:sp>
        <p:nvSpPr>
          <p:cNvPr id="14" name="Content Placeholder 10">
            <a:extLst>
              <a:ext uri="{FF2B5EF4-FFF2-40B4-BE49-F238E27FC236}">
                <a16:creationId xmlns:a16="http://schemas.microsoft.com/office/drawing/2014/main" id="{0C17E264-ADA2-B098-88AF-E7C6AFF87CF7}"/>
              </a:ext>
            </a:extLst>
          </p:cNvPr>
          <p:cNvSpPr txBox="1">
            <a:spLocks/>
          </p:cNvSpPr>
          <p:nvPr/>
        </p:nvSpPr>
        <p:spPr>
          <a:xfrm>
            <a:off x="6347382" y="1814061"/>
            <a:ext cx="54812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" b="1" u="sng" dirty="0"/>
              <a:t>Specific objectives:</a:t>
            </a:r>
          </a:p>
          <a:p>
            <a:endParaRPr lang="es-E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414B1D2-249D-A354-734C-F7796E3F060E}"/>
              </a:ext>
            </a:extLst>
          </p:cNvPr>
          <p:cNvSpPr txBox="1"/>
          <p:nvPr/>
        </p:nvSpPr>
        <p:spPr>
          <a:xfrm>
            <a:off x="6473789" y="1930936"/>
            <a:ext cx="4711923" cy="5558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15000"/>
              </a:lnSpc>
              <a:spcAft>
                <a:spcPts val="1000"/>
              </a:spcAft>
              <a:buFont typeface="Symbol" panose="05050102010706020507" pitchFamily="18" charset="2"/>
              <a:buChar char=""/>
            </a:pPr>
            <a:endParaRPr lang="en-US" sz="1800" dirty="0"/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Contextualization of the problem and </a:t>
            </a:r>
            <a:r>
              <a:rPr lang="en-US" sz="1600" dirty="0"/>
              <a:t>definition of a proper experimental design.</a:t>
            </a:r>
          </a:p>
          <a:p>
            <a:pPr marL="285750" lvl="0" indent="-285750" algn="just">
              <a:lnSpc>
                <a:spcPct val="115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Descriptive analysis of the data (EDA).</a:t>
            </a:r>
            <a:endParaRPr lang="es-ES" sz="1600" dirty="0"/>
          </a:p>
          <a:p>
            <a:pPr marL="285750" lvl="0" indent="-285750" algn="just">
              <a:lnSpc>
                <a:spcPct val="115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Construction of an array of classifiers based on the following ML algorithms:</a:t>
            </a:r>
            <a:r>
              <a:rPr lang="es-ES" sz="1600" dirty="0"/>
              <a:t> </a:t>
            </a:r>
            <a:r>
              <a:rPr lang="en-US" sz="1600" dirty="0"/>
              <a:t>NB, RF,  ANN</a:t>
            </a:r>
            <a:r>
              <a:rPr lang="es-ES" sz="1600" dirty="0"/>
              <a:t>, </a:t>
            </a:r>
            <a:r>
              <a:rPr lang="en-US" sz="1600" dirty="0"/>
              <a:t>SVM.</a:t>
            </a:r>
          </a:p>
          <a:p>
            <a:pPr marL="285750" lvl="0" indent="-285750" algn="just">
              <a:lnSpc>
                <a:spcPct val="115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Assessing the performance and hyperparameter optimization.</a:t>
            </a:r>
            <a:endParaRPr lang="es-ES" sz="1600" dirty="0"/>
          </a:p>
          <a:p>
            <a:pPr marL="285750" lvl="0" indent="-285750" algn="just">
              <a:lnSpc>
                <a:spcPct val="115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Selection of the best algorithms.</a:t>
            </a:r>
            <a:endParaRPr lang="es-ES" sz="1600" dirty="0"/>
          </a:p>
          <a:p>
            <a:pPr marL="285750" indent="-285750" algn="just">
              <a:lnSpc>
                <a:spcPct val="115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Making predictions, identification of patterns and visualization of the predictions.</a:t>
            </a:r>
            <a:endParaRPr lang="es-ES" sz="1600" dirty="0"/>
          </a:p>
          <a:p>
            <a:pPr marL="285750" lvl="0" indent="-285750" algn="just">
              <a:lnSpc>
                <a:spcPct val="115000"/>
              </a:lnSpc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ES" sz="1600" dirty="0"/>
              <a:t>Validation of the </a:t>
            </a:r>
            <a:r>
              <a:rPr lang="es-ES" sz="1600" dirty="0" err="1"/>
              <a:t>classifiers</a:t>
            </a:r>
            <a:r>
              <a:rPr lang="es-ES" sz="1600" dirty="0"/>
              <a:t> and </a:t>
            </a:r>
            <a:r>
              <a:rPr lang="es-ES" sz="1600" dirty="0" err="1"/>
              <a:t>update</a:t>
            </a:r>
            <a:r>
              <a:rPr lang="es-ES" sz="1600" dirty="0"/>
              <a:t>.</a:t>
            </a:r>
          </a:p>
          <a:p>
            <a:pPr lvl="0" algn="just">
              <a:lnSpc>
                <a:spcPct val="115000"/>
              </a:lnSpc>
              <a:spcAft>
                <a:spcPts val="1000"/>
              </a:spcAft>
              <a:buClr>
                <a:schemeClr val="accent1"/>
              </a:buClr>
            </a:pPr>
            <a:endParaRPr lang="es-ES" sz="1600" dirty="0"/>
          </a:p>
          <a:p>
            <a:pPr algn="just">
              <a:lnSpc>
                <a:spcPct val="115000"/>
              </a:lnSpc>
            </a:pP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s-E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pic>
        <p:nvPicPr>
          <p:cNvPr id="3" name="Content Placeholder 2" descr="Bullseye with solid fill">
            <a:extLst>
              <a:ext uri="{FF2B5EF4-FFF2-40B4-BE49-F238E27FC236}">
                <a16:creationId xmlns:a16="http://schemas.microsoft.com/office/drawing/2014/main" id="{B182A470-898D-F148-674E-FF44787D3F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10140" y="4577645"/>
            <a:ext cx="1587754" cy="1587754"/>
          </a:xfrm>
        </p:spPr>
      </p:pic>
    </p:spTree>
    <p:extLst>
      <p:ext uri="{BB962C8B-B14F-4D97-AF65-F5344CB8AC3E}">
        <p14:creationId xmlns:p14="http://schemas.microsoft.com/office/powerpoint/2010/main" val="318459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92F0B-51C6-4EE1-A443-A9B92829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2800" cap="none" dirty="0"/>
              <a:t>Materials &amp; methods (2)</a:t>
            </a:r>
            <a:endParaRPr lang="en-GB" sz="2800" cap="none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8039CD1-2814-70A4-B983-784712BAE09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b="1" u="sng" dirty="0"/>
              <a:t>Data modelling: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7470020-0466-5620-E976-B1CB68AB92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630" y="1797283"/>
            <a:ext cx="5481203" cy="4351338"/>
          </a:xfrm>
        </p:spPr>
        <p:txBody>
          <a:bodyPr/>
          <a:lstStyle/>
          <a:p>
            <a:pPr marL="0" indent="0">
              <a:buNone/>
            </a:pPr>
            <a:r>
              <a:rPr lang="es-ES" b="1" u="sng" dirty="0"/>
              <a:t>Data gathering: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FB8227-F68C-A61D-4843-49FB1923C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14" r="24065"/>
          <a:stretch/>
        </p:blipFill>
        <p:spPr>
          <a:xfrm>
            <a:off x="701067" y="2266757"/>
            <a:ext cx="1166328" cy="214370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29BC69C7-297F-E7A1-1F27-984F48D9233C}"/>
              </a:ext>
            </a:extLst>
          </p:cNvPr>
          <p:cNvSpPr/>
          <p:nvPr/>
        </p:nvSpPr>
        <p:spPr>
          <a:xfrm>
            <a:off x="2022006" y="2977571"/>
            <a:ext cx="293355" cy="139960"/>
          </a:xfrm>
          <a:prstGeom prst="rightArrow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24D20E-FDC2-8E5F-1D7B-224328E26E34}"/>
              </a:ext>
            </a:extLst>
          </p:cNvPr>
          <p:cNvSpPr txBox="1"/>
          <p:nvPr/>
        </p:nvSpPr>
        <p:spPr>
          <a:xfrm>
            <a:off x="2306723" y="2909051"/>
            <a:ext cx="654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pH, T, </a:t>
            </a:r>
            <a:r>
              <a:rPr lang="el-GR" sz="1200" dirty="0"/>
              <a:t>π</a:t>
            </a:r>
            <a:endParaRPr lang="es-E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B53593-8FB0-A5C8-4D18-914B4306CBDE}"/>
              </a:ext>
            </a:extLst>
          </p:cNvPr>
          <p:cNvSpPr txBox="1"/>
          <p:nvPr/>
        </p:nvSpPr>
        <p:spPr>
          <a:xfrm>
            <a:off x="432499" y="4423274"/>
            <a:ext cx="1882861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100" dirty="0"/>
              <a:t>Synechocystis + contaminants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AAA9CDE-734D-DCA5-FACF-32260EB4DC01}"/>
              </a:ext>
            </a:extLst>
          </p:cNvPr>
          <p:cNvSpPr/>
          <p:nvPr/>
        </p:nvSpPr>
        <p:spPr>
          <a:xfrm>
            <a:off x="2022005" y="3518642"/>
            <a:ext cx="293355" cy="139959"/>
          </a:xfrm>
          <a:prstGeom prst="rightArrow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6FC144-2FE4-E820-D8E8-5865D2D7DF36}"/>
              </a:ext>
            </a:extLst>
          </p:cNvPr>
          <p:cNvSpPr txBox="1"/>
          <p:nvPr/>
        </p:nvSpPr>
        <p:spPr>
          <a:xfrm>
            <a:off x="2306723" y="3443980"/>
            <a:ext cx="1057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lactate conc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96DBD3-0EB2-C0F2-2F8D-D74AECC11C90}"/>
              </a:ext>
            </a:extLst>
          </p:cNvPr>
          <p:cNvSpPr txBox="1"/>
          <p:nvPr/>
        </p:nvSpPr>
        <p:spPr>
          <a:xfrm>
            <a:off x="3563508" y="3429000"/>
            <a:ext cx="1057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qvcd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3957FC3-3BB7-CE5F-BB11-894654622163}"/>
              </a:ext>
            </a:extLst>
          </p:cNvPr>
          <p:cNvSpPr/>
          <p:nvPr/>
        </p:nvSpPr>
        <p:spPr>
          <a:xfrm>
            <a:off x="3245937" y="3512497"/>
            <a:ext cx="293355" cy="139959"/>
          </a:xfrm>
          <a:prstGeom prst="rightArrow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7157AAD-6B80-17F9-183F-53ADD369BAE5}"/>
              </a:ext>
            </a:extLst>
          </p:cNvPr>
          <p:cNvSpPr/>
          <p:nvPr/>
        </p:nvSpPr>
        <p:spPr>
          <a:xfrm rot="5400000">
            <a:off x="3653764" y="3827803"/>
            <a:ext cx="293355" cy="139959"/>
          </a:xfrm>
          <a:prstGeom prst="rightArrow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D90D0F-B22E-AFAC-E06E-317850F79BCF}"/>
              </a:ext>
            </a:extLst>
          </p:cNvPr>
          <p:cNvSpPr txBox="1"/>
          <p:nvPr/>
        </p:nvSpPr>
        <p:spPr>
          <a:xfrm>
            <a:off x="3341832" y="4096084"/>
            <a:ext cx="1057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/>
              <a:t>β</a:t>
            </a:r>
            <a:r>
              <a:rPr lang="en-US" sz="1200" dirty="0"/>
              <a:t> (avg qvcd)</a:t>
            </a:r>
            <a:endParaRPr lang="es-ES" sz="1200" dirty="0"/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E282073D-B87F-279E-40C3-0F80A8EE03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7377484"/>
              </p:ext>
            </p:extLst>
          </p:nvPr>
        </p:nvGraphicFramePr>
        <p:xfrm>
          <a:off x="6438972" y="1979915"/>
          <a:ext cx="4839515" cy="1978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2" name="Table 14">
            <a:extLst>
              <a:ext uri="{FF2B5EF4-FFF2-40B4-BE49-F238E27FC236}">
                <a16:creationId xmlns:a16="http://schemas.microsoft.com/office/drawing/2014/main" id="{D3D9195D-0C1A-2F0C-5ADD-4AE1AC0492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9913684"/>
              </p:ext>
            </p:extLst>
          </p:nvPr>
        </p:nvGraphicFramePr>
        <p:xfrm>
          <a:off x="544495" y="4937472"/>
          <a:ext cx="3644255" cy="108230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80202">
                  <a:extLst>
                    <a:ext uri="{9D8B030D-6E8A-4147-A177-3AD203B41FA5}">
                      <a16:colId xmlns:a16="http://schemas.microsoft.com/office/drawing/2014/main" val="91107184"/>
                    </a:ext>
                  </a:extLst>
                </a:gridCol>
                <a:gridCol w="662730">
                  <a:extLst>
                    <a:ext uri="{9D8B030D-6E8A-4147-A177-3AD203B41FA5}">
                      <a16:colId xmlns:a16="http://schemas.microsoft.com/office/drawing/2014/main" val="227536422"/>
                    </a:ext>
                  </a:extLst>
                </a:gridCol>
                <a:gridCol w="1006679">
                  <a:extLst>
                    <a:ext uri="{9D8B030D-6E8A-4147-A177-3AD203B41FA5}">
                      <a16:colId xmlns:a16="http://schemas.microsoft.com/office/drawing/2014/main" val="1643221396"/>
                    </a:ext>
                  </a:extLst>
                </a:gridCol>
                <a:gridCol w="1494644">
                  <a:extLst>
                    <a:ext uri="{9D8B030D-6E8A-4147-A177-3AD203B41FA5}">
                      <a16:colId xmlns:a16="http://schemas.microsoft.com/office/drawing/2014/main" val="2555149486"/>
                    </a:ext>
                  </a:extLst>
                </a:gridCol>
              </a:tblGrid>
              <a:tr h="270577"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lt1"/>
                          </a:solidFill>
                        </a:rPr>
                        <a:t>pH</a:t>
                      </a:r>
                      <a:endParaRPr lang="es-E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717" marR="66717" marT="33359" marB="33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lt1"/>
                          </a:solidFill>
                        </a:rPr>
                        <a:t>T [˚C]</a:t>
                      </a:r>
                      <a:endParaRPr lang="es-E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717" marR="66717" marT="33359" marB="33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00" b="1" kern="1200" dirty="0">
                          <a:solidFill>
                            <a:schemeClr val="lt1"/>
                          </a:solidFill>
                        </a:rPr>
                        <a:t>π</a:t>
                      </a:r>
                      <a:r>
                        <a:rPr lang="en-US" sz="1000" b="1" kern="1200" dirty="0">
                          <a:solidFill>
                            <a:schemeClr val="lt1"/>
                          </a:solidFill>
                        </a:rPr>
                        <a:t> [M NaCl]</a:t>
                      </a:r>
                      <a:endParaRPr lang="es-E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717" marR="66717" marT="33359" marB="33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lt1"/>
                          </a:solidFill>
                        </a:rPr>
                        <a:t>β [mM lactate/day]</a:t>
                      </a:r>
                      <a:endParaRPr lang="es-E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717" marR="66717" marT="33359" marB="33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721561"/>
                  </a:ext>
                </a:extLst>
              </a:tr>
              <a:tr h="270577"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10.5</a:t>
                      </a:r>
                      <a:endParaRPr lang="es-E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717" marR="66717" marT="33359" marB="33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endParaRPr lang="es-E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717" marR="66717" marT="33359" marB="33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0.3</a:t>
                      </a:r>
                      <a:endParaRPr lang="es-E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717" marR="66717" marT="33359" marB="33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20.18</a:t>
                      </a:r>
                      <a:endParaRPr lang="es-E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717" marR="66717" marT="33359" marB="33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4200661"/>
                  </a:ext>
                </a:extLst>
              </a:tr>
              <a:tr h="270577"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s-E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717" marR="66717" marT="33359" marB="33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s-E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717" marR="66717" marT="33359" marB="33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s-E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717" marR="66717" marT="33359" marB="33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  <a:endParaRPr lang="es-E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717" marR="66717" marT="33359" marB="33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1934392"/>
                  </a:ext>
                </a:extLst>
              </a:tr>
              <a:tr h="270577"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11.5</a:t>
                      </a:r>
                      <a:endParaRPr lang="es-E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717" marR="66717" marT="33359" marB="33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es-E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717" marR="66717" marT="33359" marB="33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s-E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717" marR="66717" marT="33359" marB="33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s-E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717" marR="66717" marT="33359" marB="3335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4341598"/>
                  </a:ext>
                </a:extLst>
              </a:tr>
            </a:tbl>
          </a:graphicData>
        </a:graphic>
      </p:graphicFrame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B56A6B2-1B23-B0C8-77CF-870C0A75C8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1372409"/>
              </p:ext>
            </p:extLst>
          </p:nvPr>
        </p:nvGraphicFramePr>
        <p:xfrm>
          <a:off x="6438971" y="3129237"/>
          <a:ext cx="4839515" cy="1978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0CE42D09-907A-9670-D999-DDD13FEF81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8124693"/>
              </p:ext>
            </p:extLst>
          </p:nvPr>
        </p:nvGraphicFramePr>
        <p:xfrm>
          <a:off x="6438970" y="4205729"/>
          <a:ext cx="4839515" cy="1978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2687E4EF-0CE7-D871-A4BB-55F2DC9F95EE}"/>
              </a:ext>
            </a:extLst>
          </p:cNvPr>
          <p:cNvSpPr/>
          <p:nvPr/>
        </p:nvSpPr>
        <p:spPr>
          <a:xfrm>
            <a:off x="9540240" y="4549176"/>
            <a:ext cx="2042160" cy="137156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96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1" grpId="0" build="p"/>
      <p:bldP spid="14" grpId="0" animBg="1"/>
      <p:bldP spid="15" grpId="0"/>
      <p:bldP spid="16" grpId="0" animBg="1"/>
      <p:bldP spid="17" grpId="0" animBg="1"/>
      <p:bldP spid="18" grpId="0"/>
      <p:bldP spid="20" grpId="0"/>
      <p:bldP spid="23" grpId="0" animBg="1"/>
      <p:bldP spid="28" grpId="0" animBg="1"/>
      <p:bldP spid="29" grpId="0"/>
      <p:bldGraphic spid="30" grpId="0">
        <p:bldAsOne/>
      </p:bldGraphic>
      <p:bldGraphic spid="2" grpId="0">
        <p:bldAsOne/>
      </p:bldGraphic>
      <p:bldGraphic spid="3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92F0B-51C6-4EE1-A443-A9B92829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2800" dirty="0"/>
              <a:t>E</a:t>
            </a:r>
            <a:r>
              <a:rPr lang="en-US" sz="2800" cap="none" dirty="0"/>
              <a:t>xploratory data analysis</a:t>
            </a:r>
            <a:endParaRPr lang="en-GB" sz="2800" dirty="0"/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8F3C5F84-CAE6-FA4D-6CEF-9018D1EEBF85}"/>
              </a:ext>
            </a:extLst>
          </p:cNvPr>
          <p:cNvSpPr/>
          <p:nvPr/>
        </p:nvSpPr>
        <p:spPr>
          <a:xfrm>
            <a:off x="4589914" y="1808188"/>
            <a:ext cx="468647" cy="4634557"/>
          </a:xfrm>
          <a:prstGeom prst="rightBrace">
            <a:avLst>
              <a:gd name="adj1" fmla="val 20289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855BD-619E-831D-DD34-CF96C7EB053C}"/>
              </a:ext>
            </a:extLst>
          </p:cNvPr>
          <p:cNvSpPr txBox="1"/>
          <p:nvPr/>
        </p:nvSpPr>
        <p:spPr>
          <a:xfrm>
            <a:off x="5617131" y="1808188"/>
            <a:ext cx="6043566" cy="1628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Data non-normally distributed. </a:t>
            </a:r>
          </a:p>
          <a:p>
            <a:pPr marL="742950" lvl="1" indent="-285750" algn="just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Shapiro Wilk: 1.5e-08,  Anderson-Darling: 2.6e-16,  Kolmogorov-Smirnov: 5.3e-05.</a:t>
            </a:r>
          </a:p>
          <a:p>
            <a:pPr marL="285750" lvl="0" indent="-28575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Zero-inflated data.</a:t>
            </a:r>
          </a:p>
          <a:p>
            <a:pPr lvl="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</a:pPr>
            <a:endParaRPr lang="en-US" sz="14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264A7AB5-9403-E404-9137-904F1C1812F8}"/>
              </a:ext>
            </a:extLst>
          </p:cNvPr>
          <p:cNvSpPr/>
          <p:nvPr/>
        </p:nvSpPr>
        <p:spPr>
          <a:xfrm>
            <a:off x="8498043" y="3073667"/>
            <a:ext cx="261910" cy="362659"/>
          </a:xfrm>
          <a:prstGeom prst="downArrow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0B9039DB-1527-578D-C8E2-D56F6AB67577}"/>
              </a:ext>
            </a:extLst>
          </p:cNvPr>
          <p:cNvSpPr txBox="1">
            <a:spLocks/>
          </p:cNvSpPr>
          <p:nvPr/>
        </p:nvSpPr>
        <p:spPr>
          <a:xfrm>
            <a:off x="7940685" y="3532704"/>
            <a:ext cx="1396458" cy="28623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</a:rPr>
              <a:t>Dichotomization</a:t>
            </a:r>
            <a:endParaRPr lang="en-IN" sz="1400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24D57B-74AA-7EF7-3AF9-2DE189AA7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54" y="4043915"/>
            <a:ext cx="4022289" cy="24752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243FB92-F584-84C0-EFA0-35B96705B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53" y="1609819"/>
            <a:ext cx="4022289" cy="2475255"/>
          </a:xfrm>
          <a:prstGeom prst="rect">
            <a:avLst/>
          </a:prstGeom>
        </p:spPr>
      </p:pic>
      <p:sp>
        <p:nvSpPr>
          <p:cNvPr id="21" name="Arrow: Down 20">
            <a:extLst>
              <a:ext uri="{FF2B5EF4-FFF2-40B4-BE49-F238E27FC236}">
                <a16:creationId xmlns:a16="http://schemas.microsoft.com/office/drawing/2014/main" id="{C4587F06-7014-2995-99E6-B3BE5F131E84}"/>
              </a:ext>
            </a:extLst>
          </p:cNvPr>
          <p:cNvSpPr/>
          <p:nvPr/>
        </p:nvSpPr>
        <p:spPr>
          <a:xfrm rot="2331469">
            <a:off x="7610118" y="3922184"/>
            <a:ext cx="261910" cy="362659"/>
          </a:xfrm>
          <a:prstGeom prst="downArrow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5D27FF8C-9033-54F6-1ADB-A28844EB7E14}"/>
              </a:ext>
            </a:extLst>
          </p:cNvPr>
          <p:cNvSpPr/>
          <p:nvPr/>
        </p:nvSpPr>
        <p:spPr>
          <a:xfrm rot="19255678">
            <a:off x="9388020" y="3922230"/>
            <a:ext cx="261910" cy="362659"/>
          </a:xfrm>
          <a:prstGeom prst="downArrow">
            <a:avLst/>
          </a:prstGeom>
          <a:ln w="127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6276F68B-41F3-F2B2-D053-9866C5B9CB83}"/>
              </a:ext>
            </a:extLst>
          </p:cNvPr>
          <p:cNvSpPr txBox="1">
            <a:spLocks/>
          </p:cNvSpPr>
          <p:nvPr/>
        </p:nvSpPr>
        <p:spPr>
          <a:xfrm>
            <a:off x="6658890" y="4355922"/>
            <a:ext cx="1732886" cy="28623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200" dirty="0">
                <a:solidFill>
                  <a:schemeClr val="tx1"/>
                </a:solidFill>
              </a:rPr>
              <a:t>Safe (</a:t>
            </a:r>
            <a:r>
              <a:rPr lang="el-GR" sz="1200" dirty="0">
                <a:solidFill>
                  <a:schemeClr val="tx1"/>
                </a:solidFill>
              </a:rPr>
              <a:t>β</a:t>
            </a:r>
            <a:r>
              <a:rPr lang="es-ES" sz="1200" dirty="0">
                <a:solidFill>
                  <a:schemeClr val="tx1"/>
                </a:solidFill>
              </a:rPr>
              <a:t> ≤ 0.1 mM/</a:t>
            </a:r>
            <a:r>
              <a:rPr lang="es-ES" sz="1200" dirty="0" err="1">
                <a:solidFill>
                  <a:schemeClr val="tx1"/>
                </a:solidFill>
              </a:rPr>
              <a:t>day</a:t>
            </a:r>
            <a:r>
              <a:rPr lang="en-IN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CEFDDDA-98C1-A005-3C26-611A40575ED4}"/>
              </a:ext>
            </a:extLst>
          </p:cNvPr>
          <p:cNvSpPr txBox="1">
            <a:spLocks/>
          </p:cNvSpPr>
          <p:nvPr/>
        </p:nvSpPr>
        <p:spPr>
          <a:xfrm>
            <a:off x="8759953" y="4372901"/>
            <a:ext cx="1949963" cy="28623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IN" sz="1200" dirty="0">
                <a:solidFill>
                  <a:schemeClr val="tx1"/>
                </a:solidFill>
              </a:rPr>
              <a:t>Not Safe (</a:t>
            </a:r>
            <a:r>
              <a:rPr lang="el-GR" sz="1200" dirty="0">
                <a:solidFill>
                  <a:schemeClr val="tx1"/>
                </a:solidFill>
              </a:rPr>
              <a:t>β</a:t>
            </a:r>
            <a:r>
              <a:rPr lang="es-ES" sz="1200" dirty="0">
                <a:solidFill>
                  <a:schemeClr val="tx1"/>
                </a:solidFill>
              </a:rPr>
              <a:t>  0.1 &gt; mM/</a:t>
            </a:r>
            <a:r>
              <a:rPr lang="es-ES" sz="1200" dirty="0" err="1">
                <a:solidFill>
                  <a:schemeClr val="tx1"/>
                </a:solidFill>
              </a:rPr>
              <a:t>day</a:t>
            </a:r>
            <a:r>
              <a:rPr lang="en-IN" sz="12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153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92F0B-51C6-4EE1-A443-A9B92829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S</a:t>
            </a:r>
            <a:r>
              <a:rPr lang="en-US" cap="none" dirty="0"/>
              <a:t>electing the best algorithm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1DE7D7-C697-45F5-800C-07A46F506F8A}"/>
              </a:ext>
            </a:extLst>
          </p:cNvPr>
          <p:cNvSpPr/>
          <p:nvPr/>
        </p:nvSpPr>
        <p:spPr>
          <a:xfrm>
            <a:off x="469783" y="6266576"/>
            <a:ext cx="1954635" cy="5078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F3359C-6968-DA47-5E25-0409A3D45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783" y="2004824"/>
            <a:ext cx="5936477" cy="1761188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1D93415-8C52-1F70-7256-5EFBA4946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16" y="4098417"/>
            <a:ext cx="6381329" cy="21271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F790A0-211D-3035-E9FB-CD95F9975B89}"/>
              </a:ext>
            </a:extLst>
          </p:cNvPr>
          <p:cNvSpPr txBox="1"/>
          <p:nvPr/>
        </p:nvSpPr>
        <p:spPr>
          <a:xfrm>
            <a:off x="7068426" y="2004824"/>
            <a:ext cx="4256818" cy="1436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The best classifier was the SVM, followed closely by the ANN.</a:t>
            </a:r>
          </a:p>
          <a:p>
            <a:pPr marL="285750" lvl="0" indent="-28575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The worst classifier was the NB.</a:t>
            </a: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3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92F0B-51C6-4EE1-A443-A9B92829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P</a:t>
            </a:r>
            <a:r>
              <a:rPr lang="en-US" cap="none" dirty="0"/>
              <a:t>redictions over specific conditions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1DE7D7-C697-45F5-800C-07A46F506F8A}"/>
              </a:ext>
            </a:extLst>
          </p:cNvPr>
          <p:cNvSpPr/>
          <p:nvPr/>
        </p:nvSpPr>
        <p:spPr>
          <a:xfrm>
            <a:off x="469783" y="6266576"/>
            <a:ext cx="1954635" cy="5078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D99A74-ED65-D830-2B73-BCBDE5ECA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6355687"/>
              </p:ext>
            </p:extLst>
          </p:nvPr>
        </p:nvGraphicFramePr>
        <p:xfrm>
          <a:off x="469784" y="2018203"/>
          <a:ext cx="6667862" cy="3687268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666707">
                  <a:extLst>
                    <a:ext uri="{9D8B030D-6E8A-4147-A177-3AD203B41FA5}">
                      <a16:colId xmlns:a16="http://schemas.microsoft.com/office/drawing/2014/main" val="1023128494"/>
                    </a:ext>
                  </a:extLst>
                </a:gridCol>
                <a:gridCol w="893121">
                  <a:extLst>
                    <a:ext uri="{9D8B030D-6E8A-4147-A177-3AD203B41FA5}">
                      <a16:colId xmlns:a16="http://schemas.microsoft.com/office/drawing/2014/main" val="76932732"/>
                    </a:ext>
                  </a:extLst>
                </a:gridCol>
                <a:gridCol w="1110136">
                  <a:extLst>
                    <a:ext uri="{9D8B030D-6E8A-4147-A177-3AD203B41FA5}">
                      <a16:colId xmlns:a16="http://schemas.microsoft.com/office/drawing/2014/main" val="1646867147"/>
                    </a:ext>
                  </a:extLst>
                </a:gridCol>
                <a:gridCol w="1443881">
                  <a:extLst>
                    <a:ext uri="{9D8B030D-6E8A-4147-A177-3AD203B41FA5}">
                      <a16:colId xmlns:a16="http://schemas.microsoft.com/office/drawing/2014/main" val="1195784950"/>
                    </a:ext>
                  </a:extLst>
                </a:gridCol>
                <a:gridCol w="1443881">
                  <a:extLst>
                    <a:ext uri="{9D8B030D-6E8A-4147-A177-3AD203B41FA5}">
                      <a16:colId xmlns:a16="http://schemas.microsoft.com/office/drawing/2014/main" val="300587425"/>
                    </a:ext>
                  </a:extLst>
                </a:gridCol>
                <a:gridCol w="1110136">
                  <a:extLst>
                    <a:ext uri="{9D8B030D-6E8A-4147-A177-3AD203B41FA5}">
                      <a16:colId xmlns:a16="http://schemas.microsoft.com/office/drawing/2014/main" val="1281094921"/>
                    </a:ext>
                  </a:extLst>
                </a:gridCol>
              </a:tblGrid>
              <a:tr h="345435"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effectLst/>
                        </a:rPr>
                        <a:t>pH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effectLst/>
                        </a:rPr>
                        <a:t>T [˚C]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effectLst/>
                        </a:rPr>
                        <a:t>π [mM NaCl]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Prediction </a:t>
                      </a:r>
                      <a:r>
                        <a:rPr lang="en-US" sz="1100">
                          <a:effectLst/>
                        </a:rPr>
                        <a:t>(SVM)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Prediction (ANN)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Actual value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588656"/>
                  </a:ext>
                </a:extLst>
              </a:tr>
              <a:tr h="303803">
                <a:tc>
                  <a:txBody>
                    <a:bodyPr/>
                    <a:lstStyle/>
                    <a:p>
                      <a:pPr algn="ctr"/>
                      <a:r>
                        <a:rPr lang="en-GB" sz="1100" b="0" dirty="0">
                          <a:effectLst/>
                        </a:rPr>
                        <a:t>9</a:t>
                      </a:r>
                      <a:endParaRPr lang="es-ES" sz="16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55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0.3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Safe (100%)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Safe (100%)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-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9503381"/>
                  </a:ext>
                </a:extLst>
              </a:tr>
              <a:tr h="303803">
                <a:tc>
                  <a:txBody>
                    <a:bodyPr/>
                    <a:lstStyle/>
                    <a:p>
                      <a:pPr algn="ctr"/>
                      <a:r>
                        <a:rPr lang="en-GB" sz="1100" b="0">
                          <a:effectLst/>
                        </a:rPr>
                        <a:t>11.5</a:t>
                      </a:r>
                      <a:endParaRPr lang="es-ES" sz="16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30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Safe (100%)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Safe (100%)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Safe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5709497"/>
                  </a:ext>
                </a:extLst>
              </a:tr>
              <a:tr h="303803">
                <a:tc>
                  <a:txBody>
                    <a:bodyPr/>
                    <a:lstStyle/>
                    <a:p>
                      <a:pPr algn="ctr"/>
                      <a:r>
                        <a:rPr lang="en-GB" sz="1100" b="0">
                          <a:effectLst/>
                        </a:rPr>
                        <a:t>9.5</a:t>
                      </a:r>
                      <a:endParaRPr lang="es-ES" sz="16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38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1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Safe (100%)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Safe (100%)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-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5696800"/>
                  </a:ext>
                </a:extLst>
              </a:tr>
              <a:tr h="303803">
                <a:tc>
                  <a:txBody>
                    <a:bodyPr/>
                    <a:lstStyle/>
                    <a:p>
                      <a:pPr algn="ctr"/>
                      <a:r>
                        <a:rPr lang="en-GB" sz="1100" b="0">
                          <a:effectLst/>
                        </a:rPr>
                        <a:t>9.75</a:t>
                      </a:r>
                      <a:endParaRPr lang="es-ES" sz="16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47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0.3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Safe (100%)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Safe (100%)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-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910389"/>
                  </a:ext>
                </a:extLst>
              </a:tr>
              <a:tr h="303803">
                <a:tc>
                  <a:txBody>
                    <a:bodyPr/>
                    <a:lstStyle/>
                    <a:p>
                      <a:pPr algn="ctr"/>
                      <a:r>
                        <a:rPr lang="en-GB" sz="1100" b="0">
                          <a:effectLst/>
                        </a:rPr>
                        <a:t>11</a:t>
                      </a:r>
                      <a:endParaRPr lang="es-ES" sz="16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35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0.4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  <a:highlight>
                            <a:srgbClr val="FFFF00"/>
                          </a:highlight>
                        </a:rPr>
                        <a:t>Not safe (100%)</a:t>
                      </a:r>
                      <a:endParaRPr lang="es-ES" sz="1600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  <a:highlight>
                            <a:srgbClr val="FFFF00"/>
                          </a:highlight>
                        </a:rPr>
                        <a:t>Safe (100%)</a:t>
                      </a:r>
                      <a:endParaRPr lang="es-ES" sz="1600" dirty="0">
                        <a:effectLst/>
                        <a:highlight>
                          <a:srgbClr val="FFFF00"/>
                        </a:highlight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-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61866"/>
                  </a:ext>
                </a:extLst>
              </a:tr>
              <a:tr h="303803">
                <a:tc>
                  <a:txBody>
                    <a:bodyPr/>
                    <a:lstStyle/>
                    <a:p>
                      <a:pPr algn="ctr"/>
                      <a:r>
                        <a:rPr lang="en-GB" sz="1100" b="0">
                          <a:effectLst/>
                        </a:rPr>
                        <a:t>10.2</a:t>
                      </a:r>
                      <a:endParaRPr lang="es-ES" sz="16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46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0.3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Safe (100%)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Safe (100%)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-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685997"/>
                  </a:ext>
                </a:extLst>
              </a:tr>
              <a:tr h="303803">
                <a:tc>
                  <a:txBody>
                    <a:bodyPr/>
                    <a:lstStyle/>
                    <a:p>
                      <a:pPr algn="ctr"/>
                      <a:r>
                        <a:rPr lang="en-GB" sz="1100" b="0">
                          <a:effectLst/>
                        </a:rPr>
                        <a:t>9</a:t>
                      </a:r>
                      <a:endParaRPr lang="es-ES" sz="1600" b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30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0.3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Not safe (100%)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Not safe (100%)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-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541730"/>
                  </a:ext>
                </a:extLst>
              </a:tr>
              <a:tr h="303803">
                <a:tc>
                  <a:txBody>
                    <a:bodyPr/>
                    <a:lstStyle/>
                    <a:p>
                      <a:pPr algn="ctr"/>
                      <a:r>
                        <a:rPr lang="en-GB" sz="1100" b="0" dirty="0">
                          <a:effectLst/>
                        </a:rPr>
                        <a:t>9</a:t>
                      </a:r>
                      <a:endParaRPr lang="es-ES" sz="16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45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0.3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Not safe (100%)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Not safe (100%)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Not safe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56932"/>
                  </a:ext>
                </a:extLst>
              </a:tr>
              <a:tr h="303803">
                <a:tc>
                  <a:txBody>
                    <a:bodyPr/>
                    <a:lstStyle/>
                    <a:p>
                      <a:pPr algn="ctr"/>
                      <a:r>
                        <a:rPr lang="en-GB" sz="1100" b="0" dirty="0">
                          <a:effectLst/>
                        </a:rPr>
                        <a:t>9.5</a:t>
                      </a:r>
                      <a:endParaRPr lang="es-ES" sz="16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45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0.3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Not safe (100%)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Not safe (100%)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-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696793"/>
                  </a:ext>
                </a:extLst>
              </a:tr>
              <a:tr h="303803">
                <a:tc>
                  <a:txBody>
                    <a:bodyPr/>
                    <a:lstStyle/>
                    <a:p>
                      <a:pPr algn="ctr"/>
                      <a:r>
                        <a:rPr lang="en-GB" sz="1100" b="0" dirty="0">
                          <a:effectLst/>
                        </a:rPr>
                        <a:t>10</a:t>
                      </a:r>
                      <a:endParaRPr lang="es-ES" sz="16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45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0.3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Safe (100%)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Safe (100%)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Safe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2258520"/>
                  </a:ext>
                </a:extLst>
              </a:tr>
              <a:tr h="303803">
                <a:tc>
                  <a:txBody>
                    <a:bodyPr/>
                    <a:lstStyle/>
                    <a:p>
                      <a:pPr algn="ctr"/>
                      <a:r>
                        <a:rPr lang="en-GB" sz="1100" b="0" dirty="0">
                          <a:effectLst/>
                        </a:rPr>
                        <a:t>9</a:t>
                      </a:r>
                      <a:endParaRPr lang="es-ES" sz="1600" b="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42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>
                          <a:effectLst/>
                        </a:rPr>
                        <a:t>0.6</a:t>
                      </a:r>
                      <a:endParaRPr lang="es-ES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Not safe (100%)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Not safe (100%)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effectLst/>
                        </a:rPr>
                        <a:t>-</a:t>
                      </a:r>
                      <a:endParaRPr lang="es-ES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81195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EB9FAED-2A40-7ED2-2B7C-F315FA09F443}"/>
              </a:ext>
            </a:extLst>
          </p:cNvPr>
          <p:cNvSpPr txBox="1"/>
          <p:nvPr/>
        </p:nvSpPr>
        <p:spPr>
          <a:xfrm>
            <a:off x="7571766" y="2018203"/>
            <a:ext cx="4256818" cy="2880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Tool provided to the Chassis team.</a:t>
            </a:r>
          </a:p>
          <a:p>
            <a:pPr marL="228600" lvl="0" indent="-22860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11 predictions carried out and contrasted.</a:t>
            </a:r>
          </a:p>
          <a:p>
            <a:pPr marL="685800" lvl="1" indent="-22860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Each prediction was repeated 1.1 x 10</a:t>
            </a:r>
            <a:r>
              <a:rPr lang="en-US" sz="1400" baseline="30000" dirty="0"/>
              <a:t>6</a:t>
            </a:r>
            <a:r>
              <a:rPr lang="en-US" sz="1400" dirty="0"/>
              <a:t> times. Consistent outcome.</a:t>
            </a:r>
          </a:p>
          <a:p>
            <a:pPr marL="685800" lvl="1" indent="-22860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SVM and ANN agreed on 10/11 predictions.</a:t>
            </a:r>
          </a:p>
          <a:p>
            <a:pPr marL="685800" lvl="1" indent="-228600" algn="just">
              <a:lnSpc>
                <a:spcPct val="9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400" dirty="0"/>
              <a:t>SVM and ANN successfully predicted 3/3 of the already tested conditions.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52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EEC61D"/>
      </a:accent1>
      <a:accent2>
        <a:srgbClr val="006D87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03_CA - v5" id="{676C8139-D340-432F-9674-2FA823DFFDED}" vid="{F880323A-559C-41C8-8579-8950CC3EC8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c0ba70-d03a-4e55-9f57-917f66d8cd22" xsi:nil="true"/>
    <lcf76f155ced4ddcb4097134ff3c332f xmlns="11d4cf92-c79e-4215-9f2f-ef128361c3a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A4F41A9B6AA44A542073671CB2D9F" ma:contentTypeVersion="16" ma:contentTypeDescription="Create a new document." ma:contentTypeScope="" ma:versionID="e4e90a75cc815ba47782616a9a6f2773">
  <xsd:schema xmlns:xsd="http://www.w3.org/2001/XMLSchema" xmlns:xs="http://www.w3.org/2001/XMLSchema" xmlns:p="http://schemas.microsoft.com/office/2006/metadata/properties" xmlns:ns2="11d4cf92-c79e-4215-9f2f-ef128361c3a1" xmlns:ns3="efc0ba70-d03a-4e55-9f57-917f66d8cd22" targetNamespace="http://schemas.microsoft.com/office/2006/metadata/properties" ma:root="true" ma:fieldsID="81a85449054658d87770da11e85d8632" ns2:_="" ns3:_="">
    <xsd:import namespace="11d4cf92-c79e-4215-9f2f-ef128361c3a1"/>
    <xsd:import namespace="efc0ba70-d03a-4e55-9f57-917f66d8cd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d4cf92-c79e-4215-9f2f-ef128361c3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def9a79-c169-4f93-b60d-900303d98df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0ba70-d03a-4e55-9f57-917f66d8cd2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4b22218-7986-49a8-8f15-ac51d18ee182}" ma:internalName="TaxCatchAll" ma:showField="CatchAllData" ma:web="efc0ba70-d03a-4e55-9f57-917f66d8cd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88AAE1-610C-4AC3-8008-2C517A489104}">
  <ds:schemaRefs>
    <ds:schemaRef ds:uri="http://www.w3.org/XML/1998/namespace"/>
    <ds:schemaRef ds:uri="http://schemas.openxmlformats.org/package/2006/metadata/core-properties"/>
    <ds:schemaRef ds:uri="efc0ba70-d03a-4e55-9f57-917f66d8cd22"/>
    <ds:schemaRef ds:uri="http://schemas.microsoft.com/office/2006/metadata/properties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11d4cf92-c79e-4215-9f2f-ef128361c3a1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EF0C872-40F0-4E6E-990F-D5B14C4220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E97140-41CB-4102-9BDB-CA014F7294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d4cf92-c79e-4215-9f2f-ef128361c3a1"/>
    <ds:schemaRef ds:uri="efc0ba70-d03a-4e55-9f57-917f66d8cd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1181</Words>
  <Application>Microsoft Office PowerPoint</Application>
  <PresentationFormat>Widescreen</PresentationFormat>
  <Paragraphs>281</Paragraphs>
  <Slides>15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AdvOT596495f2</vt:lpstr>
      <vt:lpstr>Arial</vt:lpstr>
      <vt:lpstr>Calibri</vt:lpstr>
      <vt:lpstr>Corbel</vt:lpstr>
      <vt:lpstr>Gill Sans MT</vt:lpstr>
      <vt:lpstr>Symbol</vt:lpstr>
      <vt:lpstr>Office Theme</vt:lpstr>
      <vt:lpstr>PowerPoint Presentation</vt:lpstr>
      <vt:lpstr>Photanol’s approach</vt:lpstr>
      <vt:lpstr>The problem</vt:lpstr>
      <vt:lpstr>Goal</vt:lpstr>
      <vt:lpstr>Objectives</vt:lpstr>
      <vt:lpstr>Materials &amp; methods (2)</vt:lpstr>
      <vt:lpstr>Exploratory data analysis</vt:lpstr>
      <vt:lpstr>Selecting the best algorithm</vt:lpstr>
      <vt:lpstr>Predictions over specific conditions</vt:lpstr>
      <vt:lpstr>Visualizing the lactate consumption envelope (SVM)</vt:lpstr>
      <vt:lpstr>Visualizing the lactate consumption envelope (ANN)</vt:lpstr>
      <vt:lpstr>Validating the lactate consumption envelope</vt:lpstr>
      <vt:lpstr>Conclusions</vt:lpstr>
      <vt:lpstr>Further steps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2018-12-04T16:24:43Z</dcterms:created>
  <dcterms:modified xsi:type="dcterms:W3CDTF">2023-01-14T21:21:35Z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0x010100BBAA4F41A9B6AA44A542073671CB2D9F</vt:lpwstr>
  </property>
  <property fmtid="{D5CDD505-2E9C-101B-9397-08002B2CF9AE}" pid="3" name="MediaServiceImageTags">
    <vt:lpwstr/>
  </property>
</Properties>
</file>